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2"/>
  </p:notesMasterIdLst>
  <p:sldIdLst>
    <p:sldId id="291" r:id="rId5"/>
    <p:sldId id="261" r:id="rId6"/>
    <p:sldId id="262" r:id="rId7"/>
    <p:sldId id="263" r:id="rId8"/>
    <p:sldId id="266" r:id="rId9"/>
    <p:sldId id="270" r:id="rId10"/>
    <p:sldId id="271" r:id="rId11"/>
    <p:sldId id="273" r:id="rId12"/>
    <p:sldId id="275" r:id="rId13"/>
    <p:sldId id="276" r:id="rId14"/>
    <p:sldId id="277" r:id="rId15"/>
    <p:sldId id="278" r:id="rId16"/>
    <p:sldId id="293" r:id="rId17"/>
    <p:sldId id="292" r:id="rId18"/>
    <p:sldId id="294" r:id="rId19"/>
    <p:sldId id="295" r:id="rId20"/>
    <p:sldId id="296" r:id="rId21"/>
  </p:sldIdLst>
  <p:sldSz cx="18288000" cy="10287000"/>
  <p:notesSz cx="6858000" cy="9144000"/>
  <p:embeddedFontLst>
    <p:embeddedFont>
      <p:font typeface="Lato" panose="020F0502020204030203" pitchFamily="34" charset="0"/>
      <p:regular r:id="rId23"/>
      <p:bold r:id="rId24"/>
      <p:italic r:id="rId25"/>
      <p:boldItalic r:id="rId26"/>
    </p:embeddedFont>
    <p:embeddedFont>
      <p:font typeface="Lato 1" panose="020B0604020202020204" charset="0"/>
      <p:regular r:id="rId27"/>
    </p:embeddedFont>
    <p:embeddedFont>
      <p:font typeface="Lato 1 Bold" panose="020B0604020202020204" charset="0"/>
      <p:regular r:id="rId28"/>
    </p:embeddedFont>
    <p:embeddedFont>
      <p:font typeface="Lato 2"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B4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D06898-0363-73E5-E23E-E46086D069CA}" v="3" dt="2025-09-09T10:03:22.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895b6409-66ff-4ade-88de-cd534017c0e7::" providerId="AD" clId="Web-{7A1B563E-B4E8-0089-E176-3E87591D0AFE}"/>
    <pc:docChg chg="modSld">
      <pc:chgData name="Guest User" userId="S::urn:spo:tenantanon#895b6409-66ff-4ade-88de-cd534017c0e7::" providerId="AD" clId="Web-{7A1B563E-B4E8-0089-E176-3E87591D0AFE}" dt="2025-08-13T10:29:11.100" v="1" actId="20577"/>
      <pc:docMkLst>
        <pc:docMk/>
      </pc:docMkLst>
      <pc:sldChg chg="modSp">
        <pc:chgData name="Guest User" userId="S::urn:spo:tenantanon#895b6409-66ff-4ade-88de-cd534017c0e7::" providerId="AD" clId="Web-{7A1B563E-B4E8-0089-E176-3E87591D0AFE}" dt="2025-08-13T10:29:11.100" v="1" actId="20577"/>
        <pc:sldMkLst>
          <pc:docMk/>
          <pc:sldMk cId="1340912689" sldId="291"/>
        </pc:sldMkLst>
        <pc:spChg chg="mod">
          <ac:chgData name="Guest User" userId="S::urn:spo:tenantanon#895b6409-66ff-4ade-88de-cd534017c0e7::" providerId="AD" clId="Web-{7A1B563E-B4E8-0089-E176-3E87591D0AFE}" dt="2025-08-13T10:29:11.100" v="1" actId="20577"/>
          <ac:spMkLst>
            <pc:docMk/>
            <pc:sldMk cId="1340912689" sldId="291"/>
            <ac:spMk id="43" creationId="{BC953111-2A01-6487-D846-560731CE5894}"/>
          </ac:spMkLst>
        </pc:spChg>
      </pc:sldChg>
    </pc:docChg>
  </pc:docChgLst>
  <pc:docChgLst>
    <pc:chgData name="Guest User" userId="S::urn:spo:tenantanon#895b6409-66ff-4ade-88de-cd534017c0e7::" providerId="AD" clId="Web-{23D06898-0363-73E5-E23E-E46086D069CA}"/>
    <pc:docChg chg="delSld modSld">
      <pc:chgData name="Guest User" userId="S::urn:spo:tenantanon#895b6409-66ff-4ade-88de-cd534017c0e7::" providerId="AD" clId="Web-{23D06898-0363-73E5-E23E-E46086D069CA}" dt="2025-09-09T10:03:22.364" v="2"/>
      <pc:docMkLst>
        <pc:docMk/>
      </pc:docMkLst>
      <pc:sldChg chg="del">
        <pc:chgData name="Guest User" userId="S::urn:spo:tenantanon#895b6409-66ff-4ade-88de-cd534017c0e7::" providerId="AD" clId="Web-{23D06898-0363-73E5-E23E-E46086D069CA}" dt="2025-09-09T10:00:59.964" v="0"/>
        <pc:sldMkLst>
          <pc:docMk/>
          <pc:sldMk cId="0" sldId="267"/>
        </pc:sldMkLst>
      </pc:sldChg>
      <pc:sldChg chg="addSp delSp modSp mod modClrScheme chgLayout">
        <pc:chgData name="Guest User" userId="S::urn:spo:tenantanon#895b6409-66ff-4ade-88de-cd534017c0e7::" providerId="AD" clId="Web-{23D06898-0363-73E5-E23E-E46086D069CA}" dt="2025-09-09T10:03:22.364" v="2"/>
        <pc:sldMkLst>
          <pc:docMk/>
          <pc:sldMk cId="1340912689" sldId="291"/>
        </pc:sldMkLst>
        <pc:spChg chg="add del mod ord">
          <ac:chgData name="Guest User" userId="S::urn:spo:tenantanon#895b6409-66ff-4ade-88de-cd534017c0e7::" providerId="AD" clId="Web-{23D06898-0363-73E5-E23E-E46086D069CA}" dt="2025-09-09T10:03:22.364" v="2"/>
          <ac:spMkLst>
            <pc:docMk/>
            <pc:sldMk cId="1340912689" sldId="291"/>
            <ac:spMk id="4" creationId="{9FFB0161-893C-E247-AE92-7B11843BFCFA}"/>
          </ac:spMkLst>
        </pc:spChg>
        <pc:spChg chg="add mod ord">
          <ac:chgData name="Guest User" userId="S::urn:spo:tenantanon#895b6409-66ff-4ade-88de-cd534017c0e7::" providerId="AD" clId="Web-{23D06898-0363-73E5-E23E-E46086D069CA}" dt="2025-09-09T10:02:29.390" v="1"/>
          <ac:spMkLst>
            <pc:docMk/>
            <pc:sldMk cId="1340912689" sldId="291"/>
            <ac:spMk id="5" creationId="{CAF8B250-68F7-F213-994A-1ACC4C1540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FAA734-D350-4DBF-A390-D89F09A411CC}" type="datetimeFigureOut">
              <a:rPr lang="en-GB" smtClean="0"/>
              <a:t>09/09/2025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ACAB69-33FA-4714-99EF-9710745C9CAD}" type="slidenum">
              <a:rPr lang="en-GB" smtClean="0"/>
              <a:t>‹#›</a:t>
            </a:fld>
            <a:endParaRPr lang="en-GB"/>
          </a:p>
        </p:txBody>
      </p:sp>
    </p:spTree>
    <p:extLst>
      <p:ext uri="{BB962C8B-B14F-4D97-AF65-F5344CB8AC3E}">
        <p14:creationId xmlns:p14="http://schemas.microsoft.com/office/powerpoint/2010/main" val="1081313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78A3C-CBE9-D7C2-19F0-A97E5647B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3E0EB-3741-CB45-C947-6D81CCB458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C5222-D6F4-4500-763C-576D011388D5}"/>
              </a:ext>
            </a:extLst>
          </p:cNvPr>
          <p:cNvSpPr>
            <a:spLocks noGrp="1"/>
          </p:cNvSpPr>
          <p:nvPr>
            <p:ph type="body" idx="1"/>
          </p:nvPr>
        </p:nvSpPr>
        <p:spPr/>
        <p:txBody>
          <a:bodyPr/>
          <a:lstStyle/>
          <a:p>
            <a:pPr marL="171450" indent="-171450">
              <a:buFont typeface="Arial" panose="020B0604020202020204" pitchFamily="34" charset="0"/>
              <a:buChar char="•"/>
            </a:pPr>
            <a:r>
              <a:rPr lang="en-GB" sz="1200" b="0" kern="1200">
                <a:solidFill>
                  <a:schemeClr val="tx1"/>
                </a:solidFill>
                <a:effectLst/>
                <a:latin typeface="+mn-lt"/>
                <a:ea typeface="+mn-ea"/>
                <a:cs typeface="+mn-cs"/>
              </a:rPr>
              <a:t>So what is an apprenticeship?</a:t>
            </a:r>
          </a:p>
          <a:p>
            <a:pPr marL="0" indent="0">
              <a:buFont typeface="Arial" panose="020B0604020202020204" pitchFamily="34" charset="0"/>
              <a:buNone/>
            </a:pPr>
            <a:endParaRPr lang="en-GB" sz="1200" b="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An apprenticeship is a real job, with a real employer, where the apprentice will work full-time whilst also studying towards a qualification.</a:t>
            </a:r>
          </a:p>
          <a:p>
            <a:pPr marL="0" indent="0">
              <a:buFont typeface="Arial" panose="020B0604020202020204" pitchFamily="34" charset="0"/>
              <a:buNone/>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So you could be an apprentice working for Sky as a journalist, for example, whilst also studying and gaining a qualification in journalism.</a:t>
            </a:r>
          </a:p>
          <a:p>
            <a:pPr marL="0" indent="0">
              <a:buFont typeface="Arial" panose="020B0604020202020204" pitchFamily="34" charset="0"/>
              <a:buNone/>
            </a:pPr>
            <a:endParaRPr lang="en-GB" sz="1200" kern="1200">
              <a:solidFill>
                <a:schemeClr val="tx1"/>
              </a:solidFill>
              <a:effectLst/>
              <a:latin typeface="+mn-lt"/>
              <a:ea typeface="+mn-ea"/>
              <a:cs typeface="+mn-cs"/>
            </a:endParaRPr>
          </a:p>
          <a:p>
            <a:pPr marL="0" indent="0">
              <a:buFont typeface="Arial" panose="020B0604020202020204" pitchFamily="34" charset="0"/>
              <a:buNone/>
            </a:pPr>
            <a:r>
              <a:rPr lang="en-GB" sz="1200" b="1" kern="1200">
                <a:solidFill>
                  <a:schemeClr val="tx1"/>
                </a:solidFill>
                <a:effectLst/>
                <a:latin typeface="+mn-lt"/>
                <a:ea typeface="+mn-ea"/>
                <a:cs typeface="+mn-cs"/>
              </a:rPr>
              <a:t>PAID A SALARY</a:t>
            </a:r>
          </a:p>
          <a:p>
            <a:pPr marL="171450" indent="-171450">
              <a:buFont typeface="Arial" panose="020B0604020202020204" pitchFamily="34" charset="0"/>
              <a:buChar char="•"/>
            </a:pPr>
            <a:r>
              <a:rPr lang="en-GB" sz="1200" b="0" kern="1200" baseline="0">
                <a:solidFill>
                  <a:schemeClr val="tx1"/>
                </a:solidFill>
                <a:effectLst/>
                <a:latin typeface="+mn-lt"/>
                <a:ea typeface="+mn-ea"/>
                <a:cs typeface="+mn-cs"/>
              </a:rPr>
              <a:t>As it’s a real job, y</a:t>
            </a:r>
            <a:r>
              <a:rPr lang="en-GB" sz="1200" b="0" kern="1200">
                <a:solidFill>
                  <a:schemeClr val="tx1"/>
                </a:solidFill>
                <a:effectLst/>
                <a:latin typeface="+mn-lt"/>
                <a:ea typeface="+mn-ea"/>
                <a:cs typeface="+mn-cs"/>
              </a:rPr>
              <a:t>ou will earn a wage</a:t>
            </a:r>
            <a:r>
              <a:rPr lang="en-GB" sz="1200" b="0" kern="1200" baseline="0">
                <a:solidFill>
                  <a:schemeClr val="tx1"/>
                </a:solidFill>
                <a:effectLst/>
                <a:latin typeface="+mn-lt"/>
                <a:ea typeface="+mn-ea"/>
                <a:cs typeface="+mn-cs"/>
              </a:rPr>
              <a:t> </a:t>
            </a:r>
            <a:r>
              <a:rPr lang="en-GB" sz="1200" kern="1200" baseline="0">
                <a:solidFill>
                  <a:schemeClr val="tx1"/>
                </a:solidFill>
                <a:effectLst/>
                <a:latin typeface="+mn-lt"/>
                <a:ea typeface="+mn-ea"/>
                <a:cs typeface="+mn-cs"/>
              </a:rPr>
              <a:t>– and it can be a really good salary too! </a:t>
            </a:r>
            <a:r>
              <a:rPr lang="en-GB" sz="1200">
                <a:effectLst/>
                <a:latin typeface="Calibri" panose="020F0502020204030204" pitchFamily="34" charset="0"/>
                <a:ea typeface="Calibri" panose="020F0502020204030204" pitchFamily="34" charset="0"/>
                <a:cs typeface="Times New Roman" panose="02020603050405020304" pitchFamily="18" charset="0"/>
              </a:rPr>
              <a:t>The salary of an apprentice can vary from employer to employer. Legally, an employer must pay an apprentice the National Minimum Wage for apprentices, which is currently £6.40 per hour. This is lower than the normal National Minimum Wage, but it recognises that some people will be going into their first job with little or no experience.</a:t>
            </a:r>
          </a:p>
          <a:p>
            <a:pPr marL="0" indent="0">
              <a:buFont typeface="Arial" panose="020B0604020202020204" pitchFamily="34" charset="0"/>
              <a:buNone/>
            </a:pPr>
            <a:endParaRPr lang="en-GB" sz="1200" b="1"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a:solidFill>
                  <a:schemeClr val="tx1"/>
                </a:solidFill>
                <a:effectLst/>
                <a:latin typeface="+mn-lt"/>
                <a:ea typeface="+mn-ea"/>
                <a:cs typeface="+mn-cs"/>
              </a:rPr>
              <a:t>The good news is that lots of employers</a:t>
            </a:r>
            <a:r>
              <a:rPr lang="en-GB" sz="1200" b="0" kern="1200" baseline="0">
                <a:solidFill>
                  <a:schemeClr val="tx1"/>
                </a:solidFill>
                <a:effectLst/>
                <a:latin typeface="+mn-lt"/>
                <a:ea typeface="+mn-ea"/>
                <a:cs typeface="+mn-cs"/>
              </a:rPr>
              <a:t> pay a lot more than the </a:t>
            </a:r>
            <a:r>
              <a:rPr lang="en-GB" sz="1200" b="0" kern="1200">
                <a:solidFill>
                  <a:schemeClr val="tx1"/>
                </a:solidFill>
                <a:effectLst/>
                <a:latin typeface="+mn-lt"/>
                <a:ea typeface="+mn-ea"/>
                <a:cs typeface="+mn-cs"/>
              </a:rPr>
              <a:t>National Minimum</a:t>
            </a:r>
            <a:r>
              <a:rPr lang="en-GB" sz="1200" b="0" kern="1200" baseline="0">
                <a:solidFill>
                  <a:schemeClr val="tx1"/>
                </a:solidFill>
                <a:effectLst/>
                <a:latin typeface="+mn-lt"/>
                <a:ea typeface="+mn-ea"/>
                <a:cs typeface="+mn-cs"/>
              </a:rPr>
              <a:t> Wage for apprentices, with some local employers offering starting salaries of </a:t>
            </a:r>
            <a:r>
              <a:rPr lang="en-GB" sz="1200" b="1" kern="1200" baseline="0">
                <a:solidFill>
                  <a:schemeClr val="tx1"/>
                </a:solidFill>
                <a:effectLst/>
                <a:latin typeface="+mn-lt"/>
                <a:ea typeface="+mn-ea"/>
                <a:cs typeface="+mn-cs"/>
              </a:rPr>
              <a:t>£</a:t>
            </a:r>
            <a:r>
              <a:rPr lang="en-GB" sz="1200" b="1" kern="1200" baseline="0" err="1">
                <a:solidFill>
                  <a:schemeClr val="tx1"/>
                </a:solidFill>
                <a:effectLst/>
                <a:latin typeface="+mn-lt"/>
                <a:ea typeface="+mn-ea"/>
                <a:cs typeface="+mn-cs"/>
              </a:rPr>
              <a:t>xx,xxx</a:t>
            </a:r>
            <a:r>
              <a:rPr lang="en-GB" sz="1200" b="1" kern="1200" baseline="0">
                <a:solidFill>
                  <a:schemeClr val="tx1"/>
                </a:solidFill>
                <a:effectLst/>
                <a:latin typeface="+mn-lt"/>
                <a:ea typeface="+mn-ea"/>
                <a:cs typeface="+mn-cs"/>
              </a:rPr>
              <a:t> </a:t>
            </a:r>
            <a:r>
              <a:rPr lang="en-GB" sz="1200" b="0" kern="1200" baseline="0">
                <a:solidFill>
                  <a:schemeClr val="tx1"/>
                </a:solidFill>
                <a:effectLst/>
                <a:latin typeface="+mn-lt"/>
                <a:ea typeface="+mn-ea"/>
                <a:cs typeface="+mn-cs"/>
              </a:rPr>
              <a:t>and other national employers even offering starting salaries over £15,000-£20,000. </a:t>
            </a:r>
            <a:r>
              <a:rPr lang="en-GB" sz="1200" b="1" kern="1200" baseline="0">
                <a:solidFill>
                  <a:schemeClr val="tx1"/>
                </a:solidFill>
                <a:effectLst/>
                <a:latin typeface="+mn-lt"/>
                <a:ea typeface="+mn-ea"/>
                <a:cs typeface="+mn-cs"/>
              </a:rPr>
              <a:t>  </a:t>
            </a:r>
          </a:p>
          <a:p>
            <a:pPr marL="171450" indent="-171450">
              <a:buFont typeface="Arial" panose="020B0604020202020204" pitchFamily="34" charset="0"/>
              <a:buChar char="•"/>
            </a:pPr>
            <a:endParaRPr lang="en-GB" sz="1200" b="1"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I have sourced some local vacancy information, which I will show you in a little while, so you can see some real examples of local and national apprenticeships available and what types of salaries are being offered.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It’s</a:t>
            </a:r>
            <a:r>
              <a:rPr lang="en-GB" sz="1200" kern="1200" baseline="0">
                <a:solidFill>
                  <a:schemeClr val="tx1"/>
                </a:solidFill>
                <a:effectLst/>
                <a:latin typeface="+mn-lt"/>
                <a:ea typeface="+mn-ea"/>
                <a:cs typeface="+mn-cs"/>
              </a:rPr>
              <a:t> important </a:t>
            </a:r>
            <a:r>
              <a:rPr lang="en-GB" sz="1200" kern="1200">
                <a:solidFill>
                  <a:schemeClr val="tx1"/>
                </a:solidFill>
                <a:effectLst/>
                <a:latin typeface="+mn-lt"/>
                <a:ea typeface="+mn-ea"/>
                <a:cs typeface="+mn-cs"/>
              </a:rPr>
              <a:t>to remember that if you see an apprenticeship you’re interested in, don’t be put off by the pay if you consider it to be low: there’s room for progression and working your way to the top of an organisation. </a:t>
            </a:r>
            <a:endParaRPr lang="en-GB" sz="1200" kern="1200" baseline="0">
              <a:solidFill>
                <a:schemeClr val="tx1"/>
              </a:solidFill>
              <a:effectLst/>
              <a:latin typeface="+mn-lt"/>
              <a:ea typeface="+mn-ea"/>
              <a:cs typeface="+mn-cs"/>
            </a:endParaRPr>
          </a:p>
          <a:p>
            <a:pPr marL="0" indent="0">
              <a:buFont typeface="Arial" panose="020B0604020202020204" pitchFamily="34" charset="0"/>
              <a:buNone/>
            </a:pPr>
            <a:endParaRPr lang="en-GB" sz="1200" kern="1200" baseline="0">
              <a:solidFill>
                <a:schemeClr val="tx1"/>
              </a:solidFill>
              <a:effectLst/>
              <a:latin typeface="+mn-lt"/>
              <a:ea typeface="+mn-ea"/>
              <a:cs typeface="+mn-cs"/>
            </a:endParaRPr>
          </a:p>
          <a:p>
            <a:pPr marL="0" indent="0">
              <a:buFont typeface="Arial" panose="020B0604020202020204" pitchFamily="34" charset="0"/>
              <a:buNone/>
            </a:pPr>
            <a:r>
              <a:rPr lang="en-GB" sz="1200" b="1" kern="1200" baseline="0">
                <a:solidFill>
                  <a:schemeClr val="tx1"/>
                </a:solidFill>
                <a:effectLst/>
                <a:latin typeface="+mn-lt"/>
                <a:ea typeface="+mn-ea"/>
                <a:cs typeface="+mn-cs"/>
              </a:rPr>
              <a:t>CONTRACT</a:t>
            </a:r>
          </a:p>
          <a:p>
            <a:pPr marL="171450" indent="-171450">
              <a:buFont typeface="Arial" panose="020B0604020202020204" pitchFamily="34" charset="0"/>
              <a:buChar char="•"/>
            </a:pPr>
            <a:r>
              <a:rPr lang="en-GB" sz="1200" kern="1200">
                <a:solidFill>
                  <a:schemeClr val="tx1"/>
                </a:solidFill>
                <a:effectLst/>
                <a:latin typeface="+mn-lt"/>
                <a:ea typeface="+mn-ea"/>
                <a:cs typeface="+mn-cs"/>
              </a:rPr>
              <a:t>You will also get a contract of employment, holiday pay, annual leave etc. – exactly the same as any other member of staff. </a:t>
            </a:r>
          </a:p>
          <a:p>
            <a:pPr marL="0" indent="0">
              <a:buFont typeface="Arial" panose="020B0604020202020204" pitchFamily="34" charset="0"/>
              <a:buNone/>
            </a:pPr>
            <a:endParaRPr lang="en-GB" sz="1200" kern="1200">
              <a:solidFill>
                <a:schemeClr val="tx1"/>
              </a:solidFill>
              <a:effectLst/>
              <a:latin typeface="+mn-lt"/>
              <a:ea typeface="+mn-ea"/>
              <a:cs typeface="+mn-cs"/>
            </a:endParaRPr>
          </a:p>
          <a:p>
            <a:pPr marL="0" indent="0">
              <a:buFont typeface="Arial" panose="020B0604020202020204" pitchFamily="34" charset="0"/>
              <a:buNone/>
            </a:pPr>
            <a:r>
              <a:rPr lang="en-GB" sz="1200" b="1" kern="1200">
                <a:solidFill>
                  <a:schemeClr val="tx1"/>
                </a:solidFill>
                <a:effectLst/>
                <a:latin typeface="+mn-lt"/>
                <a:ea typeface="+mn-ea"/>
                <a:cs typeface="+mn-cs"/>
              </a:rPr>
              <a:t>STUDY AND 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a:solidFill>
                  <a:schemeClr val="tx1"/>
                </a:solidFill>
                <a:effectLst/>
                <a:latin typeface="+mn-lt"/>
                <a:ea typeface="+mn-ea"/>
                <a:cs typeface="+mn-cs"/>
              </a:rPr>
              <a:t>The apprentice will spend the majority of their time ‘on-the-job’ (doing their role), and a minimum of at least 6 hours per week ‘off-the-job’, which means studying or working towards their qualification.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a:solidFill>
                  <a:schemeClr val="tx1"/>
                </a:solidFill>
                <a:effectLst/>
                <a:latin typeface="+mn-lt"/>
                <a:ea typeface="+mn-ea"/>
                <a:cs typeface="+mn-cs"/>
              </a:rPr>
              <a:t>This study element (off-the-job) will take place with a training provider, </a:t>
            </a:r>
            <a:r>
              <a:rPr lang="en-GB" sz="1200" kern="1200" baseline="0">
                <a:solidFill>
                  <a:schemeClr val="tx1"/>
                </a:solidFill>
                <a:effectLst/>
                <a:latin typeface="+mn-lt"/>
                <a:ea typeface="+mn-ea"/>
                <a:cs typeface="+mn-cs"/>
              </a:rPr>
              <a:t>who will help them to achieve the qualifications and make sure they complete their apprenticeship.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Training providers could be colleges, universities or independent training provider organisations, who deliver the training/teaching element of the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T</a:t>
            </a:r>
            <a:r>
              <a:rPr lang="en-GB" sz="1200" kern="1200" baseline="0">
                <a:solidFill>
                  <a:schemeClr val="tx1"/>
                </a:solidFill>
                <a:effectLst/>
                <a:latin typeface="+mn-lt"/>
                <a:ea typeface="+mn-ea"/>
                <a:cs typeface="+mn-cs"/>
              </a:rPr>
              <a:t>he employer will also support the apprentice, helping an apprentice to gain </a:t>
            </a:r>
            <a:r>
              <a:rPr lang="en-GB" sz="1200" b="0" kern="1200" baseline="0">
                <a:solidFill>
                  <a:schemeClr val="tx1"/>
                </a:solidFill>
                <a:effectLst/>
                <a:latin typeface="+mn-lt"/>
                <a:ea typeface="+mn-ea"/>
                <a:cs typeface="+mn-cs"/>
              </a:rPr>
              <a:t>qualifications and </a:t>
            </a:r>
            <a:r>
              <a:rPr lang="en-GB" sz="1200" kern="1200" baseline="0">
                <a:solidFill>
                  <a:schemeClr val="tx1"/>
                </a:solidFill>
                <a:effectLst/>
                <a:latin typeface="+mn-lt"/>
                <a:ea typeface="+mn-ea"/>
                <a:cs typeface="+mn-cs"/>
              </a:rPr>
              <a:t>valuable new skills and </a:t>
            </a:r>
            <a:r>
              <a:rPr lang="en-GB" sz="1200" b="0" kern="1200" baseline="0">
                <a:solidFill>
                  <a:schemeClr val="tx1"/>
                </a:solidFill>
                <a:effectLst/>
                <a:latin typeface="+mn-lt"/>
                <a:ea typeface="+mn-ea"/>
                <a:cs typeface="+mn-cs"/>
              </a:rPr>
              <a:t>experience</a:t>
            </a:r>
            <a:r>
              <a:rPr lang="en-GB" sz="1200" kern="1200" baseline="0">
                <a:solidFill>
                  <a:schemeClr val="tx1"/>
                </a:solidFill>
                <a:effectLst/>
                <a:latin typeface="+mn-lt"/>
                <a:ea typeface="+mn-ea"/>
                <a:cs typeface="+mn-cs"/>
              </a:rPr>
              <a:t>. As well as their time, employers also pay the fees of the apprentice’s training, showing their investment in the apprentice’s development. </a:t>
            </a:r>
          </a:p>
          <a:p>
            <a:pPr marL="0" indent="0">
              <a:buFont typeface="Arial" panose="020B0604020202020204" pitchFamily="34" charset="0"/>
              <a:buNone/>
            </a:pPr>
            <a:endParaRPr lang="en-GB" sz="1200" kern="1200" baseline="0">
              <a:solidFill>
                <a:schemeClr val="tx1"/>
              </a:solidFill>
              <a:effectLst/>
              <a:latin typeface="+mn-lt"/>
              <a:ea typeface="+mn-ea"/>
              <a:cs typeface="+mn-cs"/>
            </a:endParaRPr>
          </a:p>
          <a:p>
            <a:pPr marL="0" indent="0">
              <a:buFont typeface="Arial" panose="020B0604020202020204" pitchFamily="34" charset="0"/>
              <a:buNone/>
            </a:pPr>
            <a:r>
              <a:rPr lang="en-GB" sz="1200" b="1" kern="1200" baseline="0">
                <a:solidFill>
                  <a:schemeClr val="tx1"/>
                </a:solidFill>
                <a:effectLst/>
                <a:latin typeface="+mn-lt"/>
                <a:ea typeface="+mn-ea"/>
                <a:cs typeface="+mn-cs"/>
              </a:rPr>
              <a:t>TYPICALLY 1 – 6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An apprenticeship typically takes 1 to 4 years to complete (sometimes up to 6 for some roles like a solicitor). As a minimum, all apprenticeships must last for at least 12 months.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baseline="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The total duration will depend on the delivery model that the employer selects (how the mixture of training and working is delivered), the level (which I will  explain later on) and the subject they are studying.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200" baseline="0">
                <a:solidFill>
                  <a:schemeClr val="tx1"/>
                </a:solidFill>
                <a:effectLst/>
                <a:latin typeface="+mn-lt"/>
                <a:ea typeface="+mn-ea"/>
                <a:cs typeface="+mn-cs"/>
              </a:rPr>
              <a:t>700+ STANDARDS and INTERMEDIATE – DEGREE LEVEL</a:t>
            </a:r>
            <a:endParaRPr lang="en-GB" sz="1200"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There are more than 600 different apprenticeship standards covering many different levels of apprenticeships, from Level 2 (which is the equivalent of 5 GCSEs), all the way up to Level 7, which is the equivalent to masters level. So you can actually work your way towards gaining a degree or masters through an apprenticeship.</a:t>
            </a:r>
            <a:br>
              <a:rPr lang="en-GB" sz="1200" kern="1200" baseline="0">
                <a:solidFill>
                  <a:schemeClr val="tx1"/>
                </a:solidFill>
                <a:effectLst/>
                <a:latin typeface="+mn-lt"/>
                <a:ea typeface="+mn-ea"/>
                <a:cs typeface="+mn-cs"/>
              </a:rPr>
            </a:br>
            <a:r>
              <a:rPr lang="en-GB" sz="1200" kern="1200" baseline="0">
                <a:solidFill>
                  <a:schemeClr val="tx1"/>
                </a:solidFill>
                <a:effectLst/>
                <a:latin typeface="+mn-lt"/>
                <a:ea typeface="+mn-ea"/>
                <a:cs typeface="+mn-cs"/>
              </a:rPr>
              <a:t>We will discuss this more shortly.</a:t>
            </a:r>
          </a:p>
          <a:p>
            <a:endParaRPr lang="en-GB" sz="1200" b="1" kern="1200" baseline="0">
              <a:solidFill>
                <a:schemeClr val="tx1"/>
              </a:solidFill>
              <a:effectLst/>
              <a:latin typeface="+mn-lt"/>
              <a:ea typeface="+mn-ea"/>
              <a:cs typeface="+mn-cs"/>
            </a:endParaRPr>
          </a:p>
          <a:p>
            <a:r>
              <a:rPr lang="en-GB" sz="1200" b="1" kern="1200" baseline="0">
                <a:solidFill>
                  <a:schemeClr val="tx1"/>
                </a:solidFill>
                <a:effectLst/>
                <a:latin typeface="+mn-lt"/>
                <a:ea typeface="+mn-ea"/>
                <a:cs typeface="+mn-cs"/>
              </a:rPr>
              <a:t>REAL JOB = RESPONSIBILITIES and NOT THE EASY OPTION</a:t>
            </a: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As I said before, it’s a real job and so it’s important to remember that apprenticeships aren’t the ‘easy option’. </a:t>
            </a:r>
            <a:br>
              <a:rPr lang="en-GB" sz="1200" kern="1200" baseline="0">
                <a:solidFill>
                  <a:schemeClr val="tx1"/>
                </a:solidFill>
                <a:effectLst/>
                <a:latin typeface="+mn-lt"/>
                <a:ea typeface="+mn-ea"/>
                <a:cs typeface="+mn-cs"/>
              </a:rPr>
            </a:br>
            <a:r>
              <a:rPr lang="en-GB" sz="1200" kern="1200" baseline="0">
                <a:solidFill>
                  <a:schemeClr val="tx1"/>
                </a:solidFill>
                <a:effectLst/>
                <a:latin typeface="+mn-lt"/>
                <a:ea typeface="+mn-ea"/>
                <a:cs typeface="+mn-cs"/>
              </a:rPr>
              <a:t>Holding down a full-time job and studying takes a certain skill and commitment, and it won’t be right for everyone.</a:t>
            </a:r>
          </a:p>
          <a:p>
            <a:endParaRPr lang="en-GB"/>
          </a:p>
        </p:txBody>
      </p:sp>
      <p:sp>
        <p:nvSpPr>
          <p:cNvPr id="4" name="Slide Number Placeholder 3">
            <a:extLst>
              <a:ext uri="{FF2B5EF4-FFF2-40B4-BE49-F238E27FC236}">
                <a16:creationId xmlns:a16="http://schemas.microsoft.com/office/drawing/2014/main" id="{C333BE3F-5FD7-6E28-BCE3-2443AB401198}"/>
              </a:ext>
            </a:extLst>
          </p:cNvPr>
          <p:cNvSpPr>
            <a:spLocks noGrp="1"/>
          </p:cNvSpPr>
          <p:nvPr>
            <p:ph type="sldNum" sz="quarter" idx="5"/>
          </p:nvPr>
        </p:nvSpPr>
        <p:spPr/>
        <p:txBody>
          <a:bodyPr/>
          <a:lstStyle/>
          <a:p>
            <a:fld id="{21ACAB69-33FA-4714-99EF-9710745C9CAD}" type="slidenum">
              <a:rPr lang="en-GB" smtClean="0"/>
              <a:t>1</a:t>
            </a:fld>
            <a:endParaRPr lang="en-GB"/>
          </a:p>
        </p:txBody>
      </p:sp>
    </p:spTree>
    <p:extLst>
      <p:ext uri="{BB962C8B-B14F-4D97-AF65-F5344CB8AC3E}">
        <p14:creationId xmlns:p14="http://schemas.microsoft.com/office/powerpoint/2010/main" val="3935086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ltLang="en-US" sz="1200"/>
              <a:t>Where did I find these vacancies? So one of the first places to look is Find an apprenticeship, the government portal for apprenticeship jobs. </a:t>
            </a:r>
          </a:p>
          <a:p>
            <a:pPr marL="0" indent="0">
              <a:buFont typeface="Arial" panose="020B0604020202020204" pitchFamily="34" charset="0"/>
              <a:buNone/>
            </a:pPr>
            <a:endParaRPr lang="en-GB" altLang="en-US" sz="1200"/>
          </a:p>
          <a:p>
            <a:pPr marL="171450" indent="-171450">
              <a:buFont typeface="Arial" panose="020B0604020202020204" pitchFamily="34" charset="0"/>
              <a:buChar char="•"/>
            </a:pPr>
            <a:r>
              <a:rPr lang="en-GB" altLang="en-US" sz="1200"/>
              <a:t>It’s</a:t>
            </a:r>
            <a:r>
              <a:rPr lang="en-GB" altLang="en-US" sz="1200" baseline="0"/>
              <a:t> really important that you register. Search the internet for ‘Find an apprenticeship’ and it will come up as the first link. </a:t>
            </a:r>
            <a:br>
              <a:rPr lang="en-GB" altLang="en-US" sz="1200" baseline="0"/>
            </a:br>
            <a:r>
              <a:rPr lang="en-GB" altLang="en-US" sz="1200" baseline="0"/>
              <a:t>The search page is on gov.uk, </a:t>
            </a:r>
            <a:r>
              <a:rPr lang="en-GB" sz="1200" kern="1200">
                <a:solidFill>
                  <a:schemeClr val="tx1"/>
                </a:solidFill>
                <a:effectLst/>
                <a:latin typeface="+mn-lt"/>
                <a:ea typeface="+mn-ea"/>
                <a:cs typeface="+mn-cs"/>
              </a:rPr>
              <a:t>an official government site.</a:t>
            </a:r>
            <a:br>
              <a:rPr lang="en-GB" sz="1200" kern="1200" baseline="0">
                <a:solidFill>
                  <a:schemeClr val="tx1"/>
                </a:solidFill>
                <a:effectLst/>
                <a:latin typeface="+mn-lt"/>
                <a:ea typeface="+mn-ea"/>
                <a:cs typeface="+mn-cs"/>
              </a:rPr>
            </a:br>
            <a:endParaRPr lang="en-GB" altLang="en-US" sz="1200" baseline="0"/>
          </a:p>
          <a:p>
            <a:pPr marL="171450" indent="-171450">
              <a:buFont typeface="Arial" panose="020B0604020202020204" pitchFamily="34" charset="0"/>
              <a:buChar char="•"/>
            </a:pPr>
            <a:r>
              <a:rPr lang="en-GB" altLang="en-US" sz="1200" baseline="0"/>
              <a:t>Have a look at the different jobs that are being advertised. Remember, this is a live jobs site so it may be that you need to try and few different searches or to broaden how far you are looking to find jobs that you are interested in. It also means different vacancies will come up at different times so do not be disheartened if you don’t find something straight away, you may want to look again at another time or on different jobs/employer websites. </a:t>
            </a:r>
            <a:endParaRPr lang="en-GB" sz="1200">
              <a:solidFill>
                <a:srgbClr val="000000"/>
              </a:solidFill>
            </a:endParaRPr>
          </a:p>
          <a:p>
            <a:pPr marL="0" indent="0">
              <a:buFont typeface="+mj-lt"/>
              <a:buNone/>
            </a:pPr>
            <a:endParaRPr lang="en-GB" sz="1200">
              <a:solidFill>
                <a:srgbClr val="000000"/>
              </a:solidFill>
            </a:endParaRPr>
          </a:p>
          <a:p>
            <a:pPr marL="171450" indent="-171450">
              <a:buFont typeface="Arial" panose="020B0604020202020204" pitchFamily="34" charset="0"/>
              <a:buChar char="•"/>
            </a:pPr>
            <a:r>
              <a:rPr lang="en-GB" altLang="en-US" sz="1200" baseline="0"/>
              <a:t>Start applying for jobs that interest you. You need to remember that typically, some of the bigger companies will advertise quite early in the year (e.g. September/October) for apprentices to start the following September so please don’t leave it until the last minute or you might be disappointed to have missed a great opportunity. </a:t>
            </a:r>
          </a:p>
          <a:p>
            <a:pPr marL="171450" indent="-171450">
              <a:buFont typeface="Arial" panose="020B0604020202020204" pitchFamily="34" charset="0"/>
              <a:buChar char="•"/>
            </a:pPr>
            <a:endParaRPr lang="en-GB" altLang="en-US" sz="1200" baseline="0"/>
          </a:p>
          <a:p>
            <a:pPr marL="171450" indent="-171450">
              <a:buFont typeface="Arial" panose="020B0604020202020204" pitchFamily="34" charset="0"/>
              <a:buChar char="•"/>
            </a:pPr>
            <a:r>
              <a:rPr lang="en-GB" altLang="en-US" sz="1200" baseline="0"/>
              <a:t>Others may come up later in the year closer to the time you are looking to start your apprenticeship, so use the website to help you with the next step. </a:t>
            </a:r>
          </a:p>
          <a:p>
            <a:pPr marL="0" indent="0">
              <a:buFont typeface="Arial" panose="020B0604020202020204" pitchFamily="34" charset="0"/>
              <a:buNone/>
            </a:pPr>
            <a:endParaRPr lang="en-GB" altLang="en-US" sz="1200" baseline="0"/>
          </a:p>
          <a:p>
            <a:pPr marL="171450" indent="-171450">
              <a:buFont typeface="Arial" panose="020B0604020202020204" pitchFamily="34" charset="0"/>
              <a:buChar char="•"/>
            </a:pPr>
            <a:r>
              <a:rPr lang="en-GB" altLang="en-US" sz="1200" baseline="0"/>
              <a:t>Set up your alerts. A great feature of this system is that you can get it to do all the hard work for you. You can manage your alert settings so that you receive emails when jobs come up that you might be interested in.</a:t>
            </a:r>
          </a:p>
          <a:p>
            <a:endParaRPr lang="en-GB" altLang="en-US" sz="1200" baseline="0"/>
          </a:p>
          <a:p>
            <a:pPr marL="171450" indent="-171450">
              <a:buFont typeface="Arial" panose="020B0604020202020204" pitchFamily="34" charset="0"/>
              <a:buChar char="•"/>
            </a:pPr>
            <a:r>
              <a:rPr lang="en-GB" altLang="en-US" sz="1200" baseline="0"/>
              <a:t>Employers are always telling us that the applicants that really stand out to them are those that have made a bit of extra effort. You could consider contacting the company and asking them if they have any virtual open days coming up, or work experience or other opportunities to engage with them. That will look really impressive on your application and can give you an advantage over other applicants.</a:t>
            </a:r>
          </a:p>
          <a:p>
            <a:pPr marL="171450" indent="-171450">
              <a:buFont typeface="Arial" panose="020B0604020202020204" pitchFamily="34" charset="0"/>
              <a:buChar char="•"/>
            </a:pPr>
            <a:endParaRPr lang="en-GB" altLang="en-US" sz="1200" baseline="0"/>
          </a:p>
          <a:p>
            <a:pPr marL="171450" indent="-171450">
              <a:buFont typeface="Arial" panose="020B0604020202020204" pitchFamily="34" charset="0"/>
              <a:buChar char="•"/>
            </a:pPr>
            <a:r>
              <a:rPr lang="en-GB" altLang="en-US" sz="1200" baseline="0"/>
              <a:t>Find an apprenticeship has some new features so we </a:t>
            </a:r>
            <a:r>
              <a:rPr lang="en-GB" altLang="en-US" sz="1200" b="1" baseline="0"/>
              <a:t>will be working with you to create an account / can share information about resources that will help you to set up an account. </a:t>
            </a: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10</a:t>
            </a:fld>
            <a:endParaRPr lang="en-GB"/>
          </a:p>
        </p:txBody>
      </p:sp>
    </p:spTree>
    <p:extLst>
      <p:ext uri="{BB962C8B-B14F-4D97-AF65-F5344CB8AC3E}">
        <p14:creationId xmlns:p14="http://schemas.microsoft.com/office/powerpoint/2010/main" val="2465803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Whilst Find an apprenticeship is a great place to start looking for apprenticeships, it is not the only place.</a:t>
            </a:r>
          </a:p>
          <a:p>
            <a:endParaRPr lang="en-GB"/>
          </a:p>
          <a:p>
            <a:pPr marL="171450" indent="-171450">
              <a:buFont typeface="Arial" panose="020B0604020202020204" pitchFamily="34" charset="0"/>
              <a:buChar char="•"/>
            </a:pPr>
            <a:r>
              <a:rPr lang="en-GB"/>
              <a:t>If you have a particular employer in mind, </a:t>
            </a:r>
            <a:r>
              <a:rPr lang="en-GB" b="1"/>
              <a:t>visit their website</a:t>
            </a:r>
            <a:r>
              <a:rPr lang="en-GB"/>
              <a:t> and see if you can sign up for recruitment alerts or if they send out a newsletter. </a:t>
            </a:r>
          </a:p>
          <a:p>
            <a:endParaRPr lang="en-GB"/>
          </a:p>
          <a:p>
            <a:pPr marL="171450" indent="-171450">
              <a:buFont typeface="Arial" panose="020B0604020202020204" pitchFamily="34" charset="0"/>
              <a:buChar char="•"/>
            </a:pPr>
            <a:r>
              <a:rPr lang="en-GB"/>
              <a:t>Make sure you follow their careers pages on </a:t>
            </a:r>
            <a:r>
              <a:rPr lang="en-GB" b="1"/>
              <a:t>social media</a:t>
            </a:r>
            <a:r>
              <a:rPr lang="en-GB"/>
              <a:t> using Facebook, Twitter and Instagram too as they will probably use this as a way to promote their vacancies. If you have a LinkedIn profile, it is worth following organisations on there as we have heard from many apprentices more recently that they have found vacancies from employers or training providers on LinkedIn. If you don’t yet have a profile, it may be worth exploring or asking for support in creating one from your school careers adviser or a parent/carer.</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We have spoken to lots of apprentices and quite often, they will say that they actually heard about their job through a </a:t>
            </a:r>
            <a:r>
              <a:rPr lang="en-GB" b="1"/>
              <a:t>family member or friend</a:t>
            </a:r>
            <a:r>
              <a:rPr lang="en-GB"/>
              <a:t>. So make sure you tell everyone you can think of that you’re looking for an apprenticeship and you never know what might come through!</a:t>
            </a:r>
          </a:p>
          <a:p>
            <a:pPr marL="171450" indent="-171450">
              <a:buFont typeface="Arial" panose="020B0604020202020204" pitchFamily="34" charset="0"/>
              <a:buChar char="•"/>
            </a:pP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There are lots of other job search sites out there where you can flick through online profiles for some of the UK’s top apprentice employers.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Definitely spend some time looking into the different types of employers. There will be a real mix from your local council who might have a jobs page for young people, through to bigger recruitment sites too.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a:t>The </a:t>
            </a:r>
            <a:r>
              <a:rPr lang="en-GB" b="1"/>
              <a:t>Higher &amp; Degree vacancy listing </a:t>
            </a:r>
            <a:r>
              <a:rPr lang="en-GB" b="0"/>
              <a:t>is also a really useful document that is shared in November and then an updated version is released again in February. This contains a list of hundreds of higher and degree apprenticeship vacancies that are open for application, and gives key information about the employer, the apprenticeship, the salary, location and where to apply. This will be shared on the Amazing Apprenticeships website and apprenticeships.gov.uk. </a:t>
            </a:r>
            <a:r>
              <a:rPr lang="en-GB" b="1"/>
              <a:t> </a:t>
            </a: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11</a:t>
            </a:fld>
            <a:endParaRPr lang="en-GB"/>
          </a:p>
        </p:txBody>
      </p:sp>
    </p:spTree>
    <p:extLst>
      <p:ext uri="{BB962C8B-B14F-4D97-AF65-F5344CB8AC3E}">
        <p14:creationId xmlns:p14="http://schemas.microsoft.com/office/powerpoint/2010/main" val="4134545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There are an array of resources that can support you in finding out more about apprenticeships.</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You can visit Amazing Apprenticeships’ website to find useful:</a:t>
            </a:r>
            <a:br>
              <a:rPr lang="en-GB"/>
            </a:br>
            <a:r>
              <a:rPr lang="en-GB"/>
              <a:t>- Application guides</a:t>
            </a:r>
            <a:br>
              <a:rPr lang="en-GB"/>
            </a:br>
            <a:r>
              <a:rPr lang="en-GB"/>
              <a:t>- Factsheets and guides providing hints and tips</a:t>
            </a:r>
            <a:br>
              <a:rPr lang="en-GB"/>
            </a:br>
            <a:r>
              <a:rPr lang="en-GB"/>
              <a:t>- A guide on how to use Find an apprenticeship and set up your account properly</a:t>
            </a:r>
            <a:br>
              <a:rPr lang="en-GB"/>
            </a:br>
            <a:r>
              <a:rPr lang="en-GB"/>
              <a:t>- A range of webinars with experts and employers talking about apprenticeships, what’s available, explaining the different levels and opportunities and giving</a:t>
            </a:r>
            <a:br>
              <a:rPr lang="en-GB"/>
            </a:br>
            <a:r>
              <a:rPr lang="en-GB"/>
              <a:t>  application advice and guidance </a:t>
            </a:r>
            <a:br>
              <a:rPr lang="en-GB"/>
            </a:br>
            <a:r>
              <a:rPr lang="en-GB"/>
              <a:t>- Profiles of top apprenticeship employers exploring what they offer and how to apply, with guidance from their recruitment teams</a:t>
            </a:r>
            <a:br>
              <a:rPr lang="en-GB"/>
            </a:br>
            <a:r>
              <a:rPr lang="en-GB"/>
              <a:t>- Advice from apprentices through films, case studies and other resources</a:t>
            </a: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12</a:t>
            </a:fld>
            <a:endParaRPr lang="en-GB"/>
          </a:p>
        </p:txBody>
      </p:sp>
    </p:spTree>
    <p:extLst>
      <p:ext uri="{BB962C8B-B14F-4D97-AF65-F5344CB8AC3E}">
        <p14:creationId xmlns:p14="http://schemas.microsoft.com/office/powerpoint/2010/main" val="567366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FE3BA-917F-0153-0673-B4EF77A67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0BD2B-089D-A0B6-4BD1-96BE87A7F8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7C0344-8900-E02E-4A66-DCDD2B2C2A31}"/>
              </a:ext>
            </a:extLst>
          </p:cNvPr>
          <p:cNvSpPr>
            <a:spLocks noGrp="1"/>
          </p:cNvSpPr>
          <p:nvPr>
            <p:ph type="body" idx="1"/>
          </p:nvPr>
        </p:nvSpPr>
        <p:spPr/>
        <p:txBody>
          <a:bodyPr/>
          <a:lstStyle/>
          <a:p>
            <a:pPr marL="171450" indent="-171450">
              <a:buFont typeface="Arial" panose="020B0604020202020204" pitchFamily="34" charset="0"/>
              <a:buChar char="•"/>
            </a:pPr>
            <a:r>
              <a:rPr lang="en-GB"/>
              <a:t>There are an array of resources that can support you in finding out more about apprenticeships.</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You can visit Amazing Apprenticeships’ website to find useful:</a:t>
            </a:r>
            <a:br>
              <a:rPr lang="en-GB"/>
            </a:br>
            <a:r>
              <a:rPr lang="en-GB"/>
              <a:t>- Application guides</a:t>
            </a:r>
            <a:br>
              <a:rPr lang="en-GB"/>
            </a:br>
            <a:r>
              <a:rPr lang="en-GB"/>
              <a:t>- Factsheets and guides providing hints and tips</a:t>
            </a:r>
            <a:br>
              <a:rPr lang="en-GB"/>
            </a:br>
            <a:r>
              <a:rPr lang="en-GB"/>
              <a:t>- A guide on how to use Find an apprenticeship and set up your account properly</a:t>
            </a:r>
            <a:br>
              <a:rPr lang="en-GB"/>
            </a:br>
            <a:r>
              <a:rPr lang="en-GB"/>
              <a:t>- A range of webinars with experts and employers talking about apprenticeships, what’s available, explaining the different levels and opportunities and giving</a:t>
            </a:r>
            <a:br>
              <a:rPr lang="en-GB"/>
            </a:br>
            <a:r>
              <a:rPr lang="en-GB"/>
              <a:t>  application advice and guidance </a:t>
            </a:r>
            <a:br>
              <a:rPr lang="en-GB"/>
            </a:br>
            <a:r>
              <a:rPr lang="en-GB"/>
              <a:t>- Profiles of top apprenticeship employers exploring what they offer and how to apply, with guidance from their recruitment teams</a:t>
            </a:r>
            <a:br>
              <a:rPr lang="en-GB"/>
            </a:br>
            <a:r>
              <a:rPr lang="en-GB"/>
              <a:t>- Advice from apprentices through films, case studies and other resources</a:t>
            </a:r>
          </a:p>
          <a:p>
            <a:endParaRPr lang="en-GB"/>
          </a:p>
        </p:txBody>
      </p:sp>
      <p:sp>
        <p:nvSpPr>
          <p:cNvPr id="4" name="Slide Number Placeholder 3">
            <a:extLst>
              <a:ext uri="{FF2B5EF4-FFF2-40B4-BE49-F238E27FC236}">
                <a16:creationId xmlns:a16="http://schemas.microsoft.com/office/drawing/2014/main" id="{5C943B64-5400-CDF3-0854-4DC09E1E104C}"/>
              </a:ext>
            </a:extLst>
          </p:cNvPr>
          <p:cNvSpPr>
            <a:spLocks noGrp="1"/>
          </p:cNvSpPr>
          <p:nvPr>
            <p:ph type="sldNum" sz="quarter" idx="5"/>
          </p:nvPr>
        </p:nvSpPr>
        <p:spPr/>
        <p:txBody>
          <a:bodyPr/>
          <a:lstStyle/>
          <a:p>
            <a:fld id="{21ACAB69-33FA-4714-99EF-9710745C9CAD}" type="slidenum">
              <a:rPr lang="en-GB" smtClean="0"/>
              <a:t>13</a:t>
            </a:fld>
            <a:endParaRPr lang="en-GB"/>
          </a:p>
        </p:txBody>
      </p:sp>
    </p:spTree>
    <p:extLst>
      <p:ext uri="{BB962C8B-B14F-4D97-AF65-F5344CB8AC3E}">
        <p14:creationId xmlns:p14="http://schemas.microsoft.com/office/powerpoint/2010/main" val="3390184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063EA-AA3B-DAB1-B2CA-A2B7421A0E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25B85-BDB5-87BC-EE9A-EFE06F2F1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1A15FC-B44D-553A-3C3C-337475A20747}"/>
              </a:ext>
            </a:extLst>
          </p:cNvPr>
          <p:cNvSpPr>
            <a:spLocks noGrp="1"/>
          </p:cNvSpPr>
          <p:nvPr>
            <p:ph type="body" idx="1"/>
          </p:nvPr>
        </p:nvSpPr>
        <p:spPr/>
        <p:txBody>
          <a:bodyPr/>
          <a:lstStyle/>
          <a:p>
            <a:pPr marL="171450" indent="-171450">
              <a:buFont typeface="Arial" panose="020B0604020202020204" pitchFamily="34" charset="0"/>
              <a:buChar char="•"/>
            </a:pPr>
            <a:r>
              <a:rPr lang="en-GB"/>
              <a:t>There are an array of resources that can support you in finding out more about apprenticeships.</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You can visit Amazing Apprenticeships’ website to find useful:</a:t>
            </a:r>
            <a:br>
              <a:rPr lang="en-GB"/>
            </a:br>
            <a:r>
              <a:rPr lang="en-GB"/>
              <a:t>- Application guides</a:t>
            </a:r>
            <a:br>
              <a:rPr lang="en-GB"/>
            </a:br>
            <a:r>
              <a:rPr lang="en-GB"/>
              <a:t>- Factsheets and guides providing hints and tips</a:t>
            </a:r>
            <a:br>
              <a:rPr lang="en-GB"/>
            </a:br>
            <a:r>
              <a:rPr lang="en-GB"/>
              <a:t>- A guide on how to use Find an apprenticeship and set up your account properly</a:t>
            </a:r>
            <a:br>
              <a:rPr lang="en-GB"/>
            </a:br>
            <a:r>
              <a:rPr lang="en-GB"/>
              <a:t>- A range of webinars with experts and employers talking about apprenticeships, what’s available, explaining the different levels and opportunities and giving</a:t>
            </a:r>
            <a:br>
              <a:rPr lang="en-GB"/>
            </a:br>
            <a:r>
              <a:rPr lang="en-GB"/>
              <a:t>  application advice and guidance </a:t>
            </a:r>
            <a:br>
              <a:rPr lang="en-GB"/>
            </a:br>
            <a:r>
              <a:rPr lang="en-GB"/>
              <a:t>- Profiles of top apprenticeship employers exploring what they offer and how to apply, with guidance from their recruitment teams</a:t>
            </a:r>
            <a:br>
              <a:rPr lang="en-GB"/>
            </a:br>
            <a:r>
              <a:rPr lang="en-GB"/>
              <a:t>- Advice from apprentices through films, case studies and other resources</a:t>
            </a:r>
          </a:p>
          <a:p>
            <a:endParaRPr lang="en-GB"/>
          </a:p>
        </p:txBody>
      </p:sp>
      <p:sp>
        <p:nvSpPr>
          <p:cNvPr id="4" name="Slide Number Placeholder 3">
            <a:extLst>
              <a:ext uri="{FF2B5EF4-FFF2-40B4-BE49-F238E27FC236}">
                <a16:creationId xmlns:a16="http://schemas.microsoft.com/office/drawing/2014/main" id="{0A041B0D-9EDC-DCD9-0491-BD4CFFEE9ED7}"/>
              </a:ext>
            </a:extLst>
          </p:cNvPr>
          <p:cNvSpPr>
            <a:spLocks noGrp="1"/>
          </p:cNvSpPr>
          <p:nvPr>
            <p:ph type="sldNum" sz="quarter" idx="5"/>
          </p:nvPr>
        </p:nvSpPr>
        <p:spPr/>
        <p:txBody>
          <a:bodyPr/>
          <a:lstStyle/>
          <a:p>
            <a:fld id="{21ACAB69-33FA-4714-99EF-9710745C9CAD}" type="slidenum">
              <a:rPr lang="en-GB" smtClean="0"/>
              <a:t>14</a:t>
            </a:fld>
            <a:endParaRPr lang="en-GB"/>
          </a:p>
        </p:txBody>
      </p:sp>
    </p:spTree>
    <p:extLst>
      <p:ext uri="{BB962C8B-B14F-4D97-AF65-F5344CB8AC3E}">
        <p14:creationId xmlns:p14="http://schemas.microsoft.com/office/powerpoint/2010/main" val="747775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AE782-02EC-0FD9-AD33-8715E1609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4DAAC-9F5C-C9EC-42D2-5F3C0A774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B6DDA-0466-6010-6E24-54C07078B7A5}"/>
              </a:ext>
            </a:extLst>
          </p:cNvPr>
          <p:cNvSpPr>
            <a:spLocks noGrp="1"/>
          </p:cNvSpPr>
          <p:nvPr>
            <p:ph type="body" idx="1"/>
          </p:nvPr>
        </p:nvSpPr>
        <p:spPr/>
        <p:txBody>
          <a:bodyPr/>
          <a:lstStyle/>
          <a:p>
            <a:pPr marL="171450" indent="-171450">
              <a:buFont typeface="Arial" panose="020B0604020202020204" pitchFamily="34" charset="0"/>
              <a:buChar char="•"/>
            </a:pPr>
            <a:r>
              <a:rPr lang="en-GB"/>
              <a:t>There are an array of resources that can support you in finding out more about apprenticeships.</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You can visit Amazing Apprenticeships’ website to find useful:</a:t>
            </a:r>
            <a:br>
              <a:rPr lang="en-GB"/>
            </a:br>
            <a:r>
              <a:rPr lang="en-GB"/>
              <a:t>- Application guides</a:t>
            </a:r>
            <a:br>
              <a:rPr lang="en-GB"/>
            </a:br>
            <a:r>
              <a:rPr lang="en-GB"/>
              <a:t>- Factsheets and guides providing hints and tips</a:t>
            </a:r>
            <a:br>
              <a:rPr lang="en-GB"/>
            </a:br>
            <a:r>
              <a:rPr lang="en-GB"/>
              <a:t>- A guide on how to use Find an apprenticeship and set up your account properly</a:t>
            </a:r>
            <a:br>
              <a:rPr lang="en-GB"/>
            </a:br>
            <a:r>
              <a:rPr lang="en-GB"/>
              <a:t>- A range of webinars with experts and employers talking about apprenticeships, what’s available, explaining the different levels and opportunities and giving</a:t>
            </a:r>
            <a:br>
              <a:rPr lang="en-GB"/>
            </a:br>
            <a:r>
              <a:rPr lang="en-GB"/>
              <a:t>  application advice and guidance </a:t>
            </a:r>
            <a:br>
              <a:rPr lang="en-GB"/>
            </a:br>
            <a:r>
              <a:rPr lang="en-GB"/>
              <a:t>- Profiles of top apprenticeship employers exploring what they offer and how to apply, with guidance from their recruitment teams</a:t>
            </a:r>
            <a:br>
              <a:rPr lang="en-GB"/>
            </a:br>
            <a:r>
              <a:rPr lang="en-GB"/>
              <a:t>- Advice from apprentices through films, case studies and other resources</a:t>
            </a:r>
          </a:p>
          <a:p>
            <a:endParaRPr lang="en-GB"/>
          </a:p>
        </p:txBody>
      </p:sp>
      <p:sp>
        <p:nvSpPr>
          <p:cNvPr id="4" name="Slide Number Placeholder 3">
            <a:extLst>
              <a:ext uri="{FF2B5EF4-FFF2-40B4-BE49-F238E27FC236}">
                <a16:creationId xmlns:a16="http://schemas.microsoft.com/office/drawing/2014/main" id="{B649D4A5-EDD3-271D-4CE8-82784F7D1EC9}"/>
              </a:ext>
            </a:extLst>
          </p:cNvPr>
          <p:cNvSpPr>
            <a:spLocks noGrp="1"/>
          </p:cNvSpPr>
          <p:nvPr>
            <p:ph type="sldNum" sz="quarter" idx="5"/>
          </p:nvPr>
        </p:nvSpPr>
        <p:spPr/>
        <p:txBody>
          <a:bodyPr/>
          <a:lstStyle/>
          <a:p>
            <a:fld id="{21ACAB69-33FA-4714-99EF-9710745C9CAD}" type="slidenum">
              <a:rPr lang="en-GB" smtClean="0"/>
              <a:t>15</a:t>
            </a:fld>
            <a:endParaRPr lang="en-GB"/>
          </a:p>
        </p:txBody>
      </p:sp>
    </p:spTree>
    <p:extLst>
      <p:ext uri="{BB962C8B-B14F-4D97-AF65-F5344CB8AC3E}">
        <p14:creationId xmlns:p14="http://schemas.microsoft.com/office/powerpoint/2010/main" val="565230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457D2-C9F1-AC1C-45E6-39BCF51E5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298B2C-A955-7899-F099-FA1CBD9AB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EE30E-7E30-D886-A02E-6C08F1F23031}"/>
              </a:ext>
            </a:extLst>
          </p:cNvPr>
          <p:cNvSpPr>
            <a:spLocks noGrp="1"/>
          </p:cNvSpPr>
          <p:nvPr>
            <p:ph type="body" idx="1"/>
          </p:nvPr>
        </p:nvSpPr>
        <p:spPr/>
        <p:txBody>
          <a:bodyPr/>
          <a:lstStyle/>
          <a:p>
            <a:pPr marL="171450" indent="-171450">
              <a:buFont typeface="Arial" panose="020B0604020202020204" pitchFamily="34" charset="0"/>
              <a:buChar char="•"/>
            </a:pPr>
            <a:r>
              <a:rPr lang="en-GB"/>
              <a:t>There are an array of resources that can support you in finding out more about apprenticeships.</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You can visit Amazing Apprenticeships’ website to find useful:</a:t>
            </a:r>
            <a:br>
              <a:rPr lang="en-GB"/>
            </a:br>
            <a:r>
              <a:rPr lang="en-GB"/>
              <a:t>- Application guides</a:t>
            </a:r>
            <a:br>
              <a:rPr lang="en-GB"/>
            </a:br>
            <a:r>
              <a:rPr lang="en-GB"/>
              <a:t>- Factsheets and guides providing hints and tips</a:t>
            </a:r>
            <a:br>
              <a:rPr lang="en-GB"/>
            </a:br>
            <a:r>
              <a:rPr lang="en-GB"/>
              <a:t>- A guide on how to use Find an apprenticeship and set up your account properly</a:t>
            </a:r>
            <a:br>
              <a:rPr lang="en-GB"/>
            </a:br>
            <a:r>
              <a:rPr lang="en-GB"/>
              <a:t>- A range of webinars with experts and employers talking about apprenticeships, what’s available, explaining the different levels and opportunities and giving</a:t>
            </a:r>
            <a:br>
              <a:rPr lang="en-GB"/>
            </a:br>
            <a:r>
              <a:rPr lang="en-GB"/>
              <a:t>  application advice and guidance </a:t>
            </a:r>
            <a:br>
              <a:rPr lang="en-GB"/>
            </a:br>
            <a:r>
              <a:rPr lang="en-GB"/>
              <a:t>- Profiles of top apprenticeship employers exploring what they offer and how to apply, with guidance from their recruitment teams</a:t>
            </a:r>
            <a:br>
              <a:rPr lang="en-GB"/>
            </a:br>
            <a:r>
              <a:rPr lang="en-GB"/>
              <a:t>- Advice from apprentices through films, case studies and other resources</a:t>
            </a:r>
          </a:p>
          <a:p>
            <a:endParaRPr lang="en-GB"/>
          </a:p>
        </p:txBody>
      </p:sp>
      <p:sp>
        <p:nvSpPr>
          <p:cNvPr id="4" name="Slide Number Placeholder 3">
            <a:extLst>
              <a:ext uri="{FF2B5EF4-FFF2-40B4-BE49-F238E27FC236}">
                <a16:creationId xmlns:a16="http://schemas.microsoft.com/office/drawing/2014/main" id="{7DAD37F8-C889-51D1-B3E6-B9CC61A8790E}"/>
              </a:ext>
            </a:extLst>
          </p:cNvPr>
          <p:cNvSpPr>
            <a:spLocks noGrp="1"/>
          </p:cNvSpPr>
          <p:nvPr>
            <p:ph type="sldNum" sz="quarter" idx="5"/>
          </p:nvPr>
        </p:nvSpPr>
        <p:spPr/>
        <p:txBody>
          <a:bodyPr/>
          <a:lstStyle/>
          <a:p>
            <a:fld id="{21ACAB69-33FA-4714-99EF-9710745C9CAD}" type="slidenum">
              <a:rPr lang="en-GB" smtClean="0"/>
              <a:t>16</a:t>
            </a:fld>
            <a:endParaRPr lang="en-GB"/>
          </a:p>
        </p:txBody>
      </p:sp>
    </p:spTree>
    <p:extLst>
      <p:ext uri="{BB962C8B-B14F-4D97-AF65-F5344CB8AC3E}">
        <p14:creationId xmlns:p14="http://schemas.microsoft.com/office/powerpoint/2010/main" val="3822532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0" kern="1200">
                <a:solidFill>
                  <a:schemeClr val="tx1"/>
                </a:solidFill>
                <a:effectLst/>
                <a:latin typeface="+mn-lt"/>
                <a:ea typeface="+mn-ea"/>
                <a:cs typeface="+mn-cs"/>
              </a:rPr>
              <a:t>So what is an apprenticeship?</a:t>
            </a:r>
          </a:p>
          <a:p>
            <a:pPr marL="0" indent="0">
              <a:buFont typeface="Arial" panose="020B0604020202020204" pitchFamily="34" charset="0"/>
              <a:buNone/>
            </a:pPr>
            <a:endParaRPr lang="en-GB" sz="1200" b="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An apprenticeship is a real job, with a real employer, where the apprentice will work full-time whilst also studying towards a qualification.</a:t>
            </a:r>
          </a:p>
          <a:p>
            <a:pPr marL="0" indent="0">
              <a:buFont typeface="Arial" panose="020B0604020202020204" pitchFamily="34" charset="0"/>
              <a:buNone/>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So you could be an apprentice working for Sky as a journalist, for example, whilst also studying and gaining a qualification in journalism.</a:t>
            </a:r>
          </a:p>
          <a:p>
            <a:pPr marL="0" indent="0">
              <a:buFont typeface="Arial" panose="020B0604020202020204" pitchFamily="34" charset="0"/>
              <a:buNone/>
            </a:pPr>
            <a:endParaRPr lang="en-GB" sz="1200" kern="1200">
              <a:solidFill>
                <a:schemeClr val="tx1"/>
              </a:solidFill>
              <a:effectLst/>
              <a:latin typeface="+mn-lt"/>
              <a:ea typeface="+mn-ea"/>
              <a:cs typeface="+mn-cs"/>
            </a:endParaRPr>
          </a:p>
          <a:p>
            <a:pPr marL="0" indent="0">
              <a:buFont typeface="Arial" panose="020B0604020202020204" pitchFamily="34" charset="0"/>
              <a:buNone/>
            </a:pPr>
            <a:r>
              <a:rPr lang="en-GB" sz="1200" b="1" kern="1200">
                <a:solidFill>
                  <a:schemeClr val="tx1"/>
                </a:solidFill>
                <a:effectLst/>
                <a:latin typeface="+mn-lt"/>
                <a:ea typeface="+mn-ea"/>
                <a:cs typeface="+mn-cs"/>
              </a:rPr>
              <a:t>PAID A SALARY</a:t>
            </a:r>
          </a:p>
          <a:p>
            <a:pPr marL="171450" indent="-171450">
              <a:buFont typeface="Arial" panose="020B0604020202020204" pitchFamily="34" charset="0"/>
              <a:buChar char="•"/>
            </a:pPr>
            <a:r>
              <a:rPr lang="en-GB" sz="1200" b="0" kern="1200" baseline="0">
                <a:solidFill>
                  <a:schemeClr val="tx1"/>
                </a:solidFill>
                <a:effectLst/>
                <a:latin typeface="+mn-lt"/>
                <a:ea typeface="+mn-ea"/>
                <a:cs typeface="+mn-cs"/>
              </a:rPr>
              <a:t>As it’s a real job, y</a:t>
            </a:r>
            <a:r>
              <a:rPr lang="en-GB" sz="1200" b="0" kern="1200">
                <a:solidFill>
                  <a:schemeClr val="tx1"/>
                </a:solidFill>
                <a:effectLst/>
                <a:latin typeface="+mn-lt"/>
                <a:ea typeface="+mn-ea"/>
                <a:cs typeface="+mn-cs"/>
              </a:rPr>
              <a:t>ou will earn a wage</a:t>
            </a:r>
            <a:r>
              <a:rPr lang="en-GB" sz="1200" b="0" kern="1200" baseline="0">
                <a:solidFill>
                  <a:schemeClr val="tx1"/>
                </a:solidFill>
                <a:effectLst/>
                <a:latin typeface="+mn-lt"/>
                <a:ea typeface="+mn-ea"/>
                <a:cs typeface="+mn-cs"/>
              </a:rPr>
              <a:t> </a:t>
            </a:r>
            <a:r>
              <a:rPr lang="en-GB" sz="1200" kern="1200" baseline="0">
                <a:solidFill>
                  <a:schemeClr val="tx1"/>
                </a:solidFill>
                <a:effectLst/>
                <a:latin typeface="+mn-lt"/>
                <a:ea typeface="+mn-ea"/>
                <a:cs typeface="+mn-cs"/>
              </a:rPr>
              <a:t>– and it can be a really good salary too! </a:t>
            </a:r>
            <a:r>
              <a:rPr lang="en-GB" sz="1200">
                <a:effectLst/>
                <a:latin typeface="Calibri" panose="020F0502020204030204" pitchFamily="34" charset="0"/>
                <a:ea typeface="Calibri" panose="020F0502020204030204" pitchFamily="34" charset="0"/>
                <a:cs typeface="Times New Roman" panose="02020603050405020304" pitchFamily="18" charset="0"/>
              </a:rPr>
              <a:t>The salary of an apprentice can vary from employer to employer. Legally, an employer must pay an apprentice the National Minimum Wage for apprentices, which is currently £6.40 per hour. This is lower than the normal National Minimum Wage, but it recognises that some people will be going into their first job with little or no experience.</a:t>
            </a:r>
          </a:p>
          <a:p>
            <a:pPr marL="0" indent="0">
              <a:buFont typeface="Arial" panose="020B0604020202020204" pitchFamily="34" charset="0"/>
              <a:buNone/>
            </a:pPr>
            <a:endParaRPr lang="en-GB" sz="1200" b="1"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a:solidFill>
                  <a:schemeClr val="tx1"/>
                </a:solidFill>
                <a:effectLst/>
                <a:latin typeface="+mn-lt"/>
                <a:ea typeface="+mn-ea"/>
                <a:cs typeface="+mn-cs"/>
              </a:rPr>
              <a:t>The good news is that lots of employers</a:t>
            </a:r>
            <a:r>
              <a:rPr lang="en-GB" sz="1200" b="0" kern="1200" baseline="0">
                <a:solidFill>
                  <a:schemeClr val="tx1"/>
                </a:solidFill>
                <a:effectLst/>
                <a:latin typeface="+mn-lt"/>
                <a:ea typeface="+mn-ea"/>
                <a:cs typeface="+mn-cs"/>
              </a:rPr>
              <a:t> pay a lot more than the </a:t>
            </a:r>
            <a:r>
              <a:rPr lang="en-GB" sz="1200" b="0" kern="1200">
                <a:solidFill>
                  <a:schemeClr val="tx1"/>
                </a:solidFill>
                <a:effectLst/>
                <a:latin typeface="+mn-lt"/>
                <a:ea typeface="+mn-ea"/>
                <a:cs typeface="+mn-cs"/>
              </a:rPr>
              <a:t>National Minimum</a:t>
            </a:r>
            <a:r>
              <a:rPr lang="en-GB" sz="1200" b="0" kern="1200" baseline="0">
                <a:solidFill>
                  <a:schemeClr val="tx1"/>
                </a:solidFill>
                <a:effectLst/>
                <a:latin typeface="+mn-lt"/>
                <a:ea typeface="+mn-ea"/>
                <a:cs typeface="+mn-cs"/>
              </a:rPr>
              <a:t> Wage for apprentices, with some local employers offering starting salaries of </a:t>
            </a:r>
            <a:r>
              <a:rPr lang="en-GB" sz="1200" b="1" kern="1200" baseline="0">
                <a:solidFill>
                  <a:schemeClr val="tx1"/>
                </a:solidFill>
                <a:effectLst/>
                <a:latin typeface="+mn-lt"/>
                <a:ea typeface="+mn-ea"/>
                <a:cs typeface="+mn-cs"/>
              </a:rPr>
              <a:t>£</a:t>
            </a:r>
            <a:r>
              <a:rPr lang="en-GB" sz="1200" b="1" kern="1200" baseline="0" err="1">
                <a:solidFill>
                  <a:schemeClr val="tx1"/>
                </a:solidFill>
                <a:effectLst/>
                <a:latin typeface="+mn-lt"/>
                <a:ea typeface="+mn-ea"/>
                <a:cs typeface="+mn-cs"/>
              </a:rPr>
              <a:t>xx,xxx</a:t>
            </a:r>
            <a:r>
              <a:rPr lang="en-GB" sz="1200" b="1" kern="1200" baseline="0">
                <a:solidFill>
                  <a:schemeClr val="tx1"/>
                </a:solidFill>
                <a:effectLst/>
                <a:latin typeface="+mn-lt"/>
                <a:ea typeface="+mn-ea"/>
                <a:cs typeface="+mn-cs"/>
              </a:rPr>
              <a:t> </a:t>
            </a:r>
            <a:r>
              <a:rPr lang="en-GB" sz="1200" b="0" kern="1200" baseline="0">
                <a:solidFill>
                  <a:schemeClr val="tx1"/>
                </a:solidFill>
                <a:effectLst/>
                <a:latin typeface="+mn-lt"/>
                <a:ea typeface="+mn-ea"/>
                <a:cs typeface="+mn-cs"/>
              </a:rPr>
              <a:t>and other national employers even offering starting salaries over £15,000-£20,000. </a:t>
            </a:r>
            <a:r>
              <a:rPr lang="en-GB" sz="1200" b="1" kern="1200" baseline="0">
                <a:solidFill>
                  <a:schemeClr val="tx1"/>
                </a:solidFill>
                <a:effectLst/>
                <a:latin typeface="+mn-lt"/>
                <a:ea typeface="+mn-ea"/>
                <a:cs typeface="+mn-cs"/>
              </a:rPr>
              <a:t>  </a:t>
            </a:r>
          </a:p>
          <a:p>
            <a:pPr marL="171450" indent="-171450">
              <a:buFont typeface="Arial" panose="020B0604020202020204" pitchFamily="34" charset="0"/>
              <a:buChar char="•"/>
            </a:pPr>
            <a:endParaRPr lang="en-GB" sz="1200" b="1"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I have sourced some local vacancy information, which I will show you in a little while, so you can see some real examples of local and national apprenticeships available and what types of salaries are being offered.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It’s</a:t>
            </a:r>
            <a:r>
              <a:rPr lang="en-GB" sz="1200" kern="1200" baseline="0">
                <a:solidFill>
                  <a:schemeClr val="tx1"/>
                </a:solidFill>
                <a:effectLst/>
                <a:latin typeface="+mn-lt"/>
                <a:ea typeface="+mn-ea"/>
                <a:cs typeface="+mn-cs"/>
              </a:rPr>
              <a:t> important </a:t>
            </a:r>
            <a:r>
              <a:rPr lang="en-GB" sz="1200" kern="1200">
                <a:solidFill>
                  <a:schemeClr val="tx1"/>
                </a:solidFill>
                <a:effectLst/>
                <a:latin typeface="+mn-lt"/>
                <a:ea typeface="+mn-ea"/>
                <a:cs typeface="+mn-cs"/>
              </a:rPr>
              <a:t>to remember that if you see an apprenticeship you’re interested in, don’t be put off by the pay if you consider it to be low: there’s room for progression and working your way to the top of an organisation. </a:t>
            </a:r>
            <a:endParaRPr lang="en-GB" sz="1200" kern="1200" baseline="0">
              <a:solidFill>
                <a:schemeClr val="tx1"/>
              </a:solidFill>
              <a:effectLst/>
              <a:latin typeface="+mn-lt"/>
              <a:ea typeface="+mn-ea"/>
              <a:cs typeface="+mn-cs"/>
            </a:endParaRPr>
          </a:p>
          <a:p>
            <a:pPr marL="0" indent="0">
              <a:buFont typeface="Arial" panose="020B0604020202020204" pitchFamily="34" charset="0"/>
              <a:buNone/>
            </a:pPr>
            <a:endParaRPr lang="en-GB" sz="1200" kern="1200" baseline="0">
              <a:solidFill>
                <a:schemeClr val="tx1"/>
              </a:solidFill>
              <a:effectLst/>
              <a:latin typeface="+mn-lt"/>
              <a:ea typeface="+mn-ea"/>
              <a:cs typeface="+mn-cs"/>
            </a:endParaRPr>
          </a:p>
          <a:p>
            <a:pPr marL="0" indent="0">
              <a:buFont typeface="Arial" panose="020B0604020202020204" pitchFamily="34" charset="0"/>
              <a:buNone/>
            </a:pPr>
            <a:r>
              <a:rPr lang="en-GB" sz="1200" b="1" kern="1200" baseline="0">
                <a:solidFill>
                  <a:schemeClr val="tx1"/>
                </a:solidFill>
                <a:effectLst/>
                <a:latin typeface="+mn-lt"/>
                <a:ea typeface="+mn-ea"/>
                <a:cs typeface="+mn-cs"/>
              </a:rPr>
              <a:t>CONTRACT</a:t>
            </a:r>
          </a:p>
          <a:p>
            <a:pPr marL="171450" indent="-171450">
              <a:buFont typeface="Arial" panose="020B0604020202020204" pitchFamily="34" charset="0"/>
              <a:buChar char="•"/>
            </a:pPr>
            <a:r>
              <a:rPr lang="en-GB" sz="1200" kern="1200">
                <a:solidFill>
                  <a:schemeClr val="tx1"/>
                </a:solidFill>
                <a:effectLst/>
                <a:latin typeface="+mn-lt"/>
                <a:ea typeface="+mn-ea"/>
                <a:cs typeface="+mn-cs"/>
              </a:rPr>
              <a:t>You will also get a contract of employment, holiday pay, annual leave etc. – exactly the same as any other member of staff. </a:t>
            </a:r>
          </a:p>
          <a:p>
            <a:pPr marL="0" indent="0">
              <a:buFont typeface="Arial" panose="020B0604020202020204" pitchFamily="34" charset="0"/>
              <a:buNone/>
            </a:pPr>
            <a:endParaRPr lang="en-GB" sz="1200" kern="1200">
              <a:solidFill>
                <a:schemeClr val="tx1"/>
              </a:solidFill>
              <a:effectLst/>
              <a:latin typeface="+mn-lt"/>
              <a:ea typeface="+mn-ea"/>
              <a:cs typeface="+mn-cs"/>
            </a:endParaRPr>
          </a:p>
          <a:p>
            <a:pPr marL="0" indent="0">
              <a:buFont typeface="Arial" panose="020B0604020202020204" pitchFamily="34" charset="0"/>
              <a:buNone/>
            </a:pPr>
            <a:r>
              <a:rPr lang="en-GB" sz="1200" b="1" kern="1200">
                <a:solidFill>
                  <a:schemeClr val="tx1"/>
                </a:solidFill>
                <a:effectLst/>
                <a:latin typeface="+mn-lt"/>
                <a:ea typeface="+mn-ea"/>
                <a:cs typeface="+mn-cs"/>
              </a:rPr>
              <a:t>STUDY AND 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a:solidFill>
                  <a:schemeClr val="tx1"/>
                </a:solidFill>
                <a:effectLst/>
                <a:latin typeface="+mn-lt"/>
                <a:ea typeface="+mn-ea"/>
                <a:cs typeface="+mn-cs"/>
              </a:rPr>
              <a:t>The apprentice will spend the majority of their time ‘on-the-job’ (doing their role), and a minimum of at least 6 hours per week ‘off-the-job’, which means studying or working towards their qualification.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a:solidFill>
                  <a:schemeClr val="tx1"/>
                </a:solidFill>
                <a:effectLst/>
                <a:latin typeface="+mn-lt"/>
                <a:ea typeface="+mn-ea"/>
                <a:cs typeface="+mn-cs"/>
              </a:rPr>
              <a:t>This study element (off-the-job) will take place with a training provider, </a:t>
            </a:r>
            <a:r>
              <a:rPr lang="en-GB" sz="1200" kern="1200" baseline="0">
                <a:solidFill>
                  <a:schemeClr val="tx1"/>
                </a:solidFill>
                <a:effectLst/>
                <a:latin typeface="+mn-lt"/>
                <a:ea typeface="+mn-ea"/>
                <a:cs typeface="+mn-cs"/>
              </a:rPr>
              <a:t>who will help them to achieve the qualifications and make sure they complete their apprenticeship.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Training providers could be colleges, universities or independent training provider organisations, who deliver the training/teaching element of the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T</a:t>
            </a:r>
            <a:r>
              <a:rPr lang="en-GB" sz="1200" kern="1200" baseline="0">
                <a:solidFill>
                  <a:schemeClr val="tx1"/>
                </a:solidFill>
                <a:effectLst/>
                <a:latin typeface="+mn-lt"/>
                <a:ea typeface="+mn-ea"/>
                <a:cs typeface="+mn-cs"/>
              </a:rPr>
              <a:t>he employer will also support the apprentice, helping an apprentice to gain </a:t>
            </a:r>
            <a:r>
              <a:rPr lang="en-GB" sz="1200" b="0" kern="1200" baseline="0">
                <a:solidFill>
                  <a:schemeClr val="tx1"/>
                </a:solidFill>
                <a:effectLst/>
                <a:latin typeface="+mn-lt"/>
                <a:ea typeface="+mn-ea"/>
                <a:cs typeface="+mn-cs"/>
              </a:rPr>
              <a:t>qualifications and </a:t>
            </a:r>
            <a:r>
              <a:rPr lang="en-GB" sz="1200" kern="1200" baseline="0">
                <a:solidFill>
                  <a:schemeClr val="tx1"/>
                </a:solidFill>
                <a:effectLst/>
                <a:latin typeface="+mn-lt"/>
                <a:ea typeface="+mn-ea"/>
                <a:cs typeface="+mn-cs"/>
              </a:rPr>
              <a:t>valuable new skills and </a:t>
            </a:r>
            <a:r>
              <a:rPr lang="en-GB" sz="1200" b="0" kern="1200" baseline="0">
                <a:solidFill>
                  <a:schemeClr val="tx1"/>
                </a:solidFill>
                <a:effectLst/>
                <a:latin typeface="+mn-lt"/>
                <a:ea typeface="+mn-ea"/>
                <a:cs typeface="+mn-cs"/>
              </a:rPr>
              <a:t>experience</a:t>
            </a:r>
            <a:r>
              <a:rPr lang="en-GB" sz="1200" kern="1200" baseline="0">
                <a:solidFill>
                  <a:schemeClr val="tx1"/>
                </a:solidFill>
                <a:effectLst/>
                <a:latin typeface="+mn-lt"/>
                <a:ea typeface="+mn-ea"/>
                <a:cs typeface="+mn-cs"/>
              </a:rPr>
              <a:t>. As well as their time, employers also pay the fees of the apprentice’s training, showing their investment in the apprentice’s development. </a:t>
            </a:r>
          </a:p>
          <a:p>
            <a:pPr marL="0" indent="0">
              <a:buFont typeface="Arial" panose="020B0604020202020204" pitchFamily="34" charset="0"/>
              <a:buNone/>
            </a:pPr>
            <a:endParaRPr lang="en-GB" sz="1200" kern="1200" baseline="0">
              <a:solidFill>
                <a:schemeClr val="tx1"/>
              </a:solidFill>
              <a:effectLst/>
              <a:latin typeface="+mn-lt"/>
              <a:ea typeface="+mn-ea"/>
              <a:cs typeface="+mn-cs"/>
            </a:endParaRPr>
          </a:p>
          <a:p>
            <a:pPr marL="0" indent="0">
              <a:buFont typeface="Arial" panose="020B0604020202020204" pitchFamily="34" charset="0"/>
              <a:buNone/>
            </a:pPr>
            <a:r>
              <a:rPr lang="en-GB" sz="1200" b="1" kern="1200" baseline="0">
                <a:solidFill>
                  <a:schemeClr val="tx1"/>
                </a:solidFill>
                <a:effectLst/>
                <a:latin typeface="+mn-lt"/>
                <a:ea typeface="+mn-ea"/>
                <a:cs typeface="+mn-cs"/>
              </a:rPr>
              <a:t>TYPICALLY 1 – 6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An apprenticeship typically takes 1 to 4 years to complete (sometimes up to 6 for some roles like a solicitor). As a minimum, all apprenticeships must last for at least 12 months.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baseline="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The total duration will depend on the delivery model that the employer selects (how the mixture of training and working is delivered), the level (which I will  explain later on) and the subject they are studying.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200" baseline="0">
                <a:solidFill>
                  <a:schemeClr val="tx1"/>
                </a:solidFill>
                <a:effectLst/>
                <a:latin typeface="+mn-lt"/>
                <a:ea typeface="+mn-ea"/>
                <a:cs typeface="+mn-cs"/>
              </a:rPr>
              <a:t>700+ STANDARDS and INTERMEDIATE – DEGREE LEVEL</a:t>
            </a:r>
            <a:endParaRPr lang="en-GB" sz="1200"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a:solidFill>
                  <a:schemeClr val="tx1"/>
                </a:solidFill>
                <a:effectLst/>
                <a:latin typeface="+mn-lt"/>
                <a:ea typeface="+mn-ea"/>
                <a:cs typeface="+mn-cs"/>
              </a:rPr>
              <a:t>There are more than 600 different apprenticeship standards covering many different levels of apprenticeships, from Level 2 (which is the equivalent of 5 GCSEs), all the way up to Level 7, which is the equivalent to masters level. So you can actually work your way towards gaining a degree or masters through an apprenticeship.</a:t>
            </a:r>
            <a:br>
              <a:rPr lang="en-GB" sz="1200" kern="1200" baseline="0">
                <a:solidFill>
                  <a:schemeClr val="tx1"/>
                </a:solidFill>
                <a:effectLst/>
                <a:latin typeface="+mn-lt"/>
                <a:ea typeface="+mn-ea"/>
                <a:cs typeface="+mn-cs"/>
              </a:rPr>
            </a:br>
            <a:r>
              <a:rPr lang="en-GB" sz="1200" kern="1200" baseline="0">
                <a:solidFill>
                  <a:schemeClr val="tx1"/>
                </a:solidFill>
                <a:effectLst/>
                <a:latin typeface="+mn-lt"/>
                <a:ea typeface="+mn-ea"/>
                <a:cs typeface="+mn-cs"/>
              </a:rPr>
              <a:t>We will discuss this more shortly.</a:t>
            </a:r>
          </a:p>
          <a:p>
            <a:endParaRPr lang="en-GB" sz="1200" b="1" kern="1200" baseline="0">
              <a:solidFill>
                <a:schemeClr val="tx1"/>
              </a:solidFill>
              <a:effectLst/>
              <a:latin typeface="+mn-lt"/>
              <a:ea typeface="+mn-ea"/>
              <a:cs typeface="+mn-cs"/>
            </a:endParaRPr>
          </a:p>
          <a:p>
            <a:r>
              <a:rPr lang="en-GB" sz="1200" b="1" kern="1200" baseline="0">
                <a:solidFill>
                  <a:schemeClr val="tx1"/>
                </a:solidFill>
                <a:effectLst/>
                <a:latin typeface="+mn-lt"/>
                <a:ea typeface="+mn-ea"/>
                <a:cs typeface="+mn-cs"/>
              </a:rPr>
              <a:t>REAL JOB = RESPONSIBILITIES and NOT THE EASY OPTION</a:t>
            </a: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As I said before, it’s a real job and so it’s important to remember that apprenticeships aren’t the ‘easy option’. </a:t>
            </a:r>
            <a:br>
              <a:rPr lang="en-GB" sz="1200" kern="1200" baseline="0">
                <a:solidFill>
                  <a:schemeClr val="tx1"/>
                </a:solidFill>
                <a:effectLst/>
                <a:latin typeface="+mn-lt"/>
                <a:ea typeface="+mn-ea"/>
                <a:cs typeface="+mn-cs"/>
              </a:rPr>
            </a:br>
            <a:r>
              <a:rPr lang="en-GB" sz="1200" kern="1200" baseline="0">
                <a:solidFill>
                  <a:schemeClr val="tx1"/>
                </a:solidFill>
                <a:effectLst/>
                <a:latin typeface="+mn-lt"/>
                <a:ea typeface="+mn-ea"/>
                <a:cs typeface="+mn-cs"/>
              </a:rPr>
              <a:t>Holding down a full-time job and studying takes a certain skill and commitment, and it won’t be right for everyone.</a:t>
            </a: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2</a:t>
            </a:fld>
            <a:endParaRPr lang="en-GB"/>
          </a:p>
        </p:txBody>
      </p:sp>
    </p:spTree>
    <p:extLst>
      <p:ext uri="{BB962C8B-B14F-4D97-AF65-F5344CB8AC3E}">
        <p14:creationId xmlns:p14="http://schemas.microsoft.com/office/powerpoint/2010/main" val="296089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rgbClr val="000000"/>
                </a:solidFill>
                <a:effectLst/>
                <a:latin typeface="Calibri Light" panose="020F0302020204030204" pitchFamily="34" charset="0"/>
                <a:ea typeface="Calibri" panose="020F0502020204030204" pitchFamily="34" charset="0"/>
              </a:rPr>
              <a:t>Each apprenticeship has a level which will fall into one of the four categories above: Intermediate apprenticeships, Advanced apprenticeships, Higher apprenticeships and Degree apprenticeships.</a:t>
            </a:r>
          </a:p>
          <a:p>
            <a:pPr marL="171450" lvl="0" indent="-171450">
              <a:buFont typeface="Arial" panose="020B0604020202020204" pitchFamily="34" charset="0"/>
              <a:buChar char="•"/>
            </a:pPr>
            <a:endParaRPr lang="en-GB" sz="1200">
              <a:solidFill>
                <a:srgbClr val="000000"/>
              </a:solidFill>
              <a:effectLst/>
              <a:latin typeface="Calibri Light" panose="020F0302020204030204" pitchFamily="34" charset="0"/>
              <a:ea typeface="Calibri" panose="020F0502020204030204" pitchFamily="34" charset="0"/>
            </a:endParaRPr>
          </a:p>
          <a:p>
            <a:pPr marL="171450" lvl="0" indent="-171450">
              <a:buFont typeface="Arial" panose="020B0604020202020204" pitchFamily="34" charset="0"/>
              <a:buChar char="•"/>
            </a:pPr>
            <a:r>
              <a:rPr lang="en-GB" sz="1200">
                <a:solidFill>
                  <a:srgbClr val="000000"/>
                </a:solidFill>
                <a:effectLst/>
                <a:latin typeface="Calibri Light" panose="020F0302020204030204" pitchFamily="34" charset="0"/>
                <a:ea typeface="Calibri" panose="020F0502020204030204" pitchFamily="34" charset="0"/>
              </a:rPr>
              <a:t>The equivalent to part on the slide helps to explain what level the qualification at the end of the apprenticeship will be, in comparison to more familiar qualifications, like GCSEs and A Levels. </a:t>
            </a:r>
          </a:p>
          <a:p>
            <a:pPr marL="171450" lvl="0" indent="-171450">
              <a:buFont typeface="Arial" panose="020B0604020202020204" pitchFamily="34" charset="0"/>
              <a:buChar char="•"/>
            </a:pPr>
            <a:endParaRPr lang="en-GB" sz="1200" kern="1200" baseline="0">
              <a:solidFill>
                <a:srgbClr val="000000"/>
              </a:solidFill>
              <a:effectLst/>
              <a:latin typeface="Calibri Light" panose="020F0302020204030204" pitchFamily="34" charset="0"/>
              <a:ea typeface="+mn-ea"/>
              <a:cs typeface="+mn-cs"/>
            </a:endParaRPr>
          </a:p>
          <a:p>
            <a:pPr marL="171450" lvl="0" indent="-171450">
              <a:buFont typeface="Arial" panose="020B0604020202020204" pitchFamily="34" charset="0"/>
              <a:buChar char="•"/>
            </a:pPr>
            <a:r>
              <a:rPr lang="en-GB" sz="1200" kern="1200" baseline="0">
                <a:solidFill>
                  <a:schemeClr val="tx1"/>
                </a:solidFill>
                <a:effectLst/>
                <a:latin typeface="+mn-lt"/>
                <a:ea typeface="+mn-ea"/>
                <a:cs typeface="+mn-cs"/>
              </a:rPr>
              <a:t>So you can see that if you do a level 3 (advanced) apprenticeship, for example, once you have qualified, you’ll have gained a qualification that is equivalent to 2 A Levels, a level 3 diploma or other equivalents, like IBs or BTECs. </a:t>
            </a:r>
          </a:p>
          <a:p>
            <a:pPr marL="171450" lvl="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baseline="0">
                <a:solidFill>
                  <a:schemeClr val="tx1"/>
                </a:solidFill>
                <a:effectLst/>
                <a:latin typeface="+mn-lt"/>
                <a:ea typeface="+mn-ea"/>
                <a:cs typeface="+mn-cs"/>
              </a:rPr>
              <a:t>The level of apprenticeship you start at will depend on the kind of job that you are applying for. </a:t>
            </a:r>
          </a:p>
          <a:p>
            <a:pPr marL="0" lvl="0" indent="0">
              <a:buFont typeface="Arial" panose="020B0604020202020204" pitchFamily="34" charset="0"/>
              <a:buNone/>
            </a:pPr>
            <a:endParaRPr lang="en-GB" sz="1200" kern="1200" baseline="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baseline="0">
                <a:solidFill>
                  <a:schemeClr val="tx1"/>
                </a:solidFill>
                <a:effectLst/>
                <a:latin typeface="+mn-lt"/>
                <a:ea typeface="+mn-ea"/>
                <a:cs typeface="+mn-cs"/>
              </a:rPr>
              <a:t>It’s really important not to be held back by only looking for a particular level e.g. degree apprenticeships. Apprenticeships work a bit differently to school which can be confusing, as lots of students think that they should progress onto the next level, so if you leave after GCSEs you should do a Level 3 and if you finish after A Levels you should go for a degree apprenticeship, but this isn’t always the case.</a:t>
            </a:r>
          </a:p>
          <a:p>
            <a:pPr marL="171450" lvl="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baseline="0">
                <a:solidFill>
                  <a:schemeClr val="tx1"/>
                </a:solidFill>
                <a:effectLst/>
                <a:latin typeface="+mn-lt"/>
                <a:ea typeface="+mn-ea"/>
                <a:cs typeface="+mn-cs"/>
              </a:rPr>
              <a:t>Presenter note</a:t>
            </a:r>
            <a:r>
              <a:rPr lang="en-GB" sz="1200" u="sng" kern="1200" baseline="0">
                <a:solidFill>
                  <a:schemeClr val="tx1"/>
                </a:solidFill>
                <a:effectLst/>
                <a:latin typeface="+mn-lt"/>
                <a:ea typeface="+mn-ea"/>
                <a:cs typeface="+mn-cs"/>
              </a:rPr>
              <a:t>:</a:t>
            </a:r>
            <a:r>
              <a:rPr lang="en-GB" sz="1200" u="none" kern="1200" baseline="0">
                <a:solidFill>
                  <a:schemeClr val="tx1"/>
                </a:solidFill>
                <a:effectLst/>
                <a:latin typeface="+mn-lt"/>
                <a:ea typeface="+mn-ea"/>
                <a:cs typeface="+mn-cs"/>
              </a:rPr>
              <a:t> </a:t>
            </a:r>
            <a:r>
              <a:rPr lang="en-GB" sz="1200" i="1" u="none" kern="1200" baseline="0">
                <a:solidFill>
                  <a:schemeClr val="tx1"/>
                </a:solidFill>
                <a:effectLst/>
                <a:latin typeface="+mn-lt"/>
                <a:ea typeface="+mn-ea"/>
                <a:cs typeface="+mn-cs"/>
              </a:rPr>
              <a:t>Click for animation. </a:t>
            </a:r>
            <a:endParaRPr lang="en-GB" sz="1200" u="sng" kern="1200" baseline="0">
              <a:solidFill>
                <a:schemeClr val="tx1"/>
              </a:solidFill>
              <a:effectLst/>
              <a:latin typeface="+mn-lt"/>
              <a:ea typeface="+mn-ea"/>
              <a:cs typeface="+mn-cs"/>
            </a:endParaRPr>
          </a:p>
          <a:p>
            <a:pPr marL="0" lvl="0" indent="0">
              <a:buFont typeface="Arial" panose="020B0604020202020204" pitchFamily="34" charset="0"/>
              <a:buNone/>
            </a:pPr>
            <a:endParaRPr lang="en-GB" sz="1200" kern="1200" baseline="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baseline="0">
                <a:solidFill>
                  <a:schemeClr val="tx1"/>
                </a:solidFill>
                <a:effectLst/>
                <a:latin typeface="+mn-lt"/>
                <a:ea typeface="+mn-ea"/>
                <a:cs typeface="+mn-cs"/>
              </a:rPr>
              <a:t>Depending on the sector and apprenticeship, it may be that you need to start at advanced or higher level and work your way up, or that brilliant apprenticeships are only offered at certain levels – for example, an estate agent apprenticeship is offered at Level 2 because that is all the industry requires. </a:t>
            </a:r>
          </a:p>
          <a:p>
            <a:pPr marL="171450" lvl="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baseline="0">
                <a:solidFill>
                  <a:schemeClr val="tx1"/>
                </a:solidFill>
                <a:effectLst/>
                <a:latin typeface="+mn-lt"/>
                <a:ea typeface="+mn-ea"/>
                <a:cs typeface="+mn-cs"/>
              </a:rPr>
              <a:t>Equally, you may be entering a completely new sector or industry that you haven’t studied or worked in before, and so may need to do a Level 2 or 3 to enter the world of work and start at the correct level of understanding. Doing a job is completely different to getting a GCSE or A Level and that’s why it can be a bit confusing.</a:t>
            </a:r>
          </a:p>
          <a:p>
            <a:pPr lvl="0"/>
            <a:endParaRPr lang="en-GB" sz="1200" kern="1200" baseline="0">
              <a:solidFill>
                <a:schemeClr val="tx1"/>
              </a:solidFill>
              <a:effectLst/>
              <a:latin typeface="+mn-lt"/>
              <a:ea typeface="+mn-ea"/>
              <a:cs typeface="+mn-cs"/>
            </a:endParaRPr>
          </a:p>
          <a:p>
            <a:pPr marL="171450" lvl="0" indent="-171450">
              <a:buFont typeface="Arial" panose="020B0604020202020204" pitchFamily="34" charset="0"/>
              <a:buChar char="•"/>
            </a:pPr>
            <a:r>
              <a:rPr lang="en-GB" sz="1400" kern="1200">
                <a:solidFill>
                  <a:schemeClr val="tx1"/>
                </a:solidFill>
                <a:effectLst/>
                <a:latin typeface="+mn-lt"/>
                <a:ea typeface="+mn-ea"/>
                <a:cs typeface="+mn-cs"/>
              </a:rPr>
              <a:t>It is very important to keep an open mind so that you can explore all of the opportunities available and have multiple options available when applying. </a:t>
            </a:r>
          </a:p>
          <a:p>
            <a:pPr lvl="0"/>
            <a:endParaRPr lang="en-GB" sz="14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3</a:t>
            </a:fld>
            <a:endParaRPr lang="en-GB"/>
          </a:p>
        </p:txBody>
      </p:sp>
    </p:spTree>
    <p:extLst>
      <p:ext uri="{BB962C8B-B14F-4D97-AF65-F5344CB8AC3E}">
        <p14:creationId xmlns:p14="http://schemas.microsoft.com/office/powerpoint/2010/main" val="2070495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This is just an example of some of the different apprenticeships you can do at different levels, and how many apprenticeships are available at those levels.</a:t>
            </a:r>
          </a:p>
          <a:p>
            <a:pPr marL="0" indent="0">
              <a:buFont typeface="Arial" panose="020B0604020202020204" pitchFamily="34" charset="0"/>
              <a:buNone/>
            </a:pPr>
            <a:endParaRPr lang="en-GB"/>
          </a:p>
          <a:p>
            <a:pPr marL="0" indent="0">
              <a:buFont typeface="Arial" panose="020B0604020202020204" pitchFamily="34" charset="0"/>
              <a:buNone/>
            </a:pPr>
            <a:r>
              <a:rPr lang="en-GB" b="1" u="sng"/>
              <a:t>Presenter note:</a:t>
            </a:r>
            <a:r>
              <a:rPr lang="en-GB" b="1" u="none"/>
              <a:t> </a:t>
            </a:r>
            <a:r>
              <a:rPr lang="en-GB" b="0" i="1" u="none"/>
              <a:t>Please edit this slide with any other apprenticeships that you feel are relevant. </a:t>
            </a:r>
            <a:endParaRPr lang="en-GB" b="1" i="1" u="sng"/>
          </a:p>
        </p:txBody>
      </p:sp>
      <p:sp>
        <p:nvSpPr>
          <p:cNvPr id="4" name="Slide Number Placeholder 3"/>
          <p:cNvSpPr>
            <a:spLocks noGrp="1"/>
          </p:cNvSpPr>
          <p:nvPr>
            <p:ph type="sldNum" sz="quarter" idx="5"/>
          </p:nvPr>
        </p:nvSpPr>
        <p:spPr/>
        <p:txBody>
          <a:bodyPr/>
          <a:lstStyle/>
          <a:p>
            <a:fld id="{21ACAB69-33FA-4714-99EF-9710745C9CAD}" type="slidenum">
              <a:rPr lang="en-GB" smtClean="0"/>
              <a:t>4</a:t>
            </a:fld>
            <a:endParaRPr lang="en-GB"/>
          </a:p>
        </p:txBody>
      </p:sp>
    </p:spTree>
    <p:extLst>
      <p:ext uri="{BB962C8B-B14F-4D97-AF65-F5344CB8AC3E}">
        <p14:creationId xmlns:p14="http://schemas.microsoft.com/office/powerpoint/2010/main" val="4034282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sng"/>
              <a:t>Presenter note</a:t>
            </a:r>
            <a:r>
              <a:rPr lang="en-GB" sz="1200" b="1"/>
              <a:t>: </a:t>
            </a:r>
            <a:r>
              <a:rPr lang="en-GB" sz="1200" b="0" i="1"/>
              <a:t>Is this slide appropriate for your audience today? Please hide this slide if you do not intend to cover this content.</a:t>
            </a:r>
          </a:p>
          <a:p>
            <a:pPr marL="0" indent="0">
              <a:buFont typeface="Arial" panose="020B0604020202020204" pitchFamily="34" charset="0"/>
              <a:buNone/>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Higher and degree apprenticeships are </a:t>
            </a:r>
            <a:r>
              <a:rPr lang="en-GB" sz="1200" kern="1200" baseline="0">
                <a:solidFill>
                  <a:schemeClr val="tx1"/>
                </a:solidFill>
                <a:effectLst/>
                <a:latin typeface="+mn-lt"/>
                <a:ea typeface="+mn-ea"/>
                <a:cs typeface="+mn-cs"/>
              </a:rPr>
              <a:t>a real alternative to following the traditional route of going to university as a full-time student. </a:t>
            </a:r>
          </a:p>
          <a:p>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They offer all the benefits of higher education with none of the cost. You will not only be learning, but earning a salary from day one. </a:t>
            </a:r>
          </a:p>
          <a:p>
            <a:pPr marL="17145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With a degree apprenticeship, you’re much less likely to build up any debt as your tuition fees are paid for by your employer and the Government, so you will not be expected to pay the £9000 a year tuition fees. </a:t>
            </a:r>
          </a:p>
          <a:p>
            <a:pPr marL="17145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More than 100 universities in England offer degree apprenticeships now, but there are also colleges and other training providers who will offer apprenticeships. </a:t>
            </a:r>
          </a:p>
          <a:p>
            <a:pPr marL="0" indent="0">
              <a:buFont typeface="Arial" panose="020B0604020202020204" pitchFamily="34" charset="0"/>
              <a:buNone/>
            </a:pPr>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The students on degree apprenticeships are entitled to exactly the same benefits as other students, so you will still have access to the student union, sports facilities, clubs, societies and student discounts, as and when this is appropriate.</a:t>
            </a:r>
          </a:p>
          <a:p>
            <a:pPr marL="17145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The employer will select the University, college or training provider that you would study with, this would not be by selection of the apprentice. This will be based on what works best for the employer and will be selected prior to the apprenticeship starting. </a:t>
            </a:r>
          </a:p>
          <a:p>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In the past, going to university was seen as the best way to advance your career to a higher level. But with the current level of competition for jobs among graduates, it might not be the best route for you. With an apprenticeship, you have the competitive advantage of gaining at least 3 years’ work experience whilst completing your degree. </a:t>
            </a:r>
          </a:p>
          <a:p>
            <a:pPr marL="17145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You will study the same academic course content as if you were at university full time, but are able to put it into practice straight away in the workplace while also learning from colleagues and staying up to date on the latest trends and technology in the sector. </a:t>
            </a:r>
          </a:p>
          <a:p>
            <a:endParaRPr lang="en-GB" sz="120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But remember – it’s hard work as a degree apprentice. You’ll be working full time </a:t>
            </a:r>
            <a:r>
              <a:rPr lang="en-GB" sz="1200" b="1" kern="1200" baseline="0">
                <a:solidFill>
                  <a:schemeClr val="tx1"/>
                </a:solidFill>
                <a:effectLst/>
                <a:latin typeface="+mn-lt"/>
                <a:ea typeface="+mn-ea"/>
                <a:cs typeface="+mn-cs"/>
              </a:rPr>
              <a:t>and </a:t>
            </a:r>
            <a:r>
              <a:rPr lang="en-GB" sz="1200" b="0" kern="1200" baseline="0">
                <a:solidFill>
                  <a:schemeClr val="tx1"/>
                </a:solidFill>
                <a:effectLst/>
                <a:latin typeface="+mn-lt"/>
                <a:ea typeface="+mn-ea"/>
                <a:cs typeface="+mn-cs"/>
              </a:rPr>
              <a:t>fitting in the equivalent of a full time degree alongside. It might take a bit longer than studying full time – for example, 4 years instead of 3, but you’ll achieve exactly the same degree.</a:t>
            </a:r>
          </a:p>
          <a:p>
            <a:endParaRPr lang="en-GB" sz="1200" b="0" kern="1200" baseline="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200" b="0" baseline="0"/>
              <a:t>No matter what kind of career you want to follow, you need to do your research and find out if there’s a way to get to the role you want through an apprenticeship. That way, you can decide if you would prefer to study full time at college or university, or if you would prefer to go into work as an apprentice and gain qualifications and experience on the job from day 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ltLang="en-US"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200" b="0" baseline="0"/>
              <a:t> Everyone has different learning styles and both routes offer a different way to learn and start your career. No route is better than the other, it is just about which is best/right for you.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ltLang="en-US"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200" b="0" baseline="0"/>
              <a:t>Remember, you can apply for apprenticeships alongside applying for university and then you can decide what is right for you later 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a:t>They can also be very competitive. Higher and degree apprenticeships are becoming more and more popular because of all of the benefits, so there is lots of interest from young people and others. School/college leavers absolutely can apply for degree apprenticeships and you’ll see many brilliant young people achieving them, but as we discussed earlier, it’s important to keep your options open and consider routes through apprenticeships e.g. starting at a level 2 or 3 and progressing into a degree apprenticeship.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a:t>There is no set time for when you need to apply for a degree apprenticeship – you can apply to another level and work your way 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a:t>It’s also important to check what is required for the job role you are interested in. Do they require a degree level apprenticeship or are they offering other routes. </a:t>
            </a:r>
            <a:endParaRPr lang="en-GB"/>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5</a:t>
            </a:fld>
            <a:endParaRPr lang="en-GB"/>
          </a:p>
        </p:txBody>
      </p:sp>
    </p:spTree>
    <p:extLst>
      <p:ext uri="{BB962C8B-B14F-4D97-AF65-F5344CB8AC3E}">
        <p14:creationId xmlns:p14="http://schemas.microsoft.com/office/powerpoint/2010/main" val="787783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baseline="0">
                <a:solidFill>
                  <a:schemeClr val="tx1"/>
                </a:solidFill>
                <a:effectLst/>
                <a:latin typeface="+mn-lt"/>
                <a:ea typeface="+mn-ea"/>
                <a:cs typeface="+mn-cs"/>
              </a:rPr>
              <a:t>Presenter note</a:t>
            </a:r>
            <a:r>
              <a:rPr lang="en-GB" sz="1200" b="1" kern="1200" baseline="0">
                <a:solidFill>
                  <a:schemeClr val="tx1"/>
                </a:solidFill>
                <a:effectLst/>
                <a:latin typeface="+mn-lt"/>
                <a:ea typeface="+mn-ea"/>
                <a:cs typeface="+mn-cs"/>
              </a:rPr>
              <a:t>: </a:t>
            </a:r>
            <a:r>
              <a:rPr lang="en-GB" sz="1200" b="0" i="1" kern="1200" baseline="0">
                <a:solidFill>
                  <a:schemeClr val="tx1"/>
                </a:solidFill>
                <a:effectLst/>
                <a:latin typeface="+mn-lt"/>
                <a:ea typeface="+mn-ea"/>
                <a:cs typeface="+mn-cs"/>
              </a:rPr>
              <a:t>Please add in some local opportunities to the slide above (a mixture of traditional and non-traditional job titles) to also bring the range of the local offer and facilitate discussions below.</a:t>
            </a:r>
          </a:p>
          <a:p>
            <a:pPr marL="171450" indent="-171450">
              <a:buFont typeface="Arial" panose="020B0604020202020204" pitchFamily="34" charset="0"/>
              <a:buChar char="•"/>
            </a:pPr>
            <a:endParaRPr lang="en-GB" sz="1200" b="0" kern="1200" baseline="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baseline="0">
                <a:solidFill>
                  <a:schemeClr val="tx1"/>
                </a:solidFill>
                <a:effectLst/>
                <a:latin typeface="+mn-lt"/>
                <a:ea typeface="+mn-ea"/>
                <a:cs typeface="+mn-cs"/>
              </a:rPr>
              <a:t>We’re now going to take a look at the different job roles available through an apprenticeship and w</a:t>
            </a:r>
            <a:r>
              <a:rPr lang="en-GB" sz="1200" kern="1200" baseline="0">
                <a:solidFill>
                  <a:schemeClr val="tx1"/>
                </a:solidFill>
                <a:effectLst/>
                <a:latin typeface="+mn-lt"/>
                <a:ea typeface="+mn-ea"/>
                <a:cs typeface="+mn-cs"/>
              </a:rPr>
              <a:t>hen we talk about apprenticeships, people often start to think of Plumbing, Electrical and some of the other construction trades. </a:t>
            </a:r>
            <a:r>
              <a:rPr lang="en-GB" altLang="en-US" sz="1200" baseline="0"/>
              <a:t>There are many brilliant apprenticeships in these areas, but there are also hundreds of new apprenticeships in exciting areas that you might not know exist. </a:t>
            </a:r>
          </a:p>
          <a:p>
            <a:pPr marL="171450" indent="-171450">
              <a:buFont typeface="Arial" panose="020B0604020202020204" pitchFamily="34" charset="0"/>
              <a:buChar char="•"/>
            </a:pPr>
            <a:endParaRPr lang="en-GB" altLang="en-US" sz="1200" baseline="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baseline="0">
                <a:solidFill>
                  <a:schemeClr val="tx1"/>
                </a:solidFill>
                <a:effectLst/>
                <a:latin typeface="+mn-lt"/>
                <a:ea typeface="+mn-ea"/>
                <a:cs typeface="+mn-cs"/>
              </a:rPr>
              <a:t>Presenter note:</a:t>
            </a:r>
            <a:r>
              <a:rPr lang="en-GB" sz="1200" b="1" u="none" kern="1200" baseline="0">
                <a:solidFill>
                  <a:schemeClr val="tx1"/>
                </a:solidFill>
                <a:effectLst/>
                <a:latin typeface="+mn-lt"/>
                <a:ea typeface="+mn-ea"/>
                <a:cs typeface="+mn-cs"/>
              </a:rPr>
              <a:t> </a:t>
            </a:r>
            <a:r>
              <a:rPr lang="en-GB" sz="1200" b="1" i="1" kern="1200" baseline="0">
                <a:solidFill>
                  <a:schemeClr val="tx1"/>
                </a:solidFill>
                <a:effectLst/>
                <a:latin typeface="+mn-lt"/>
                <a:ea typeface="+mn-ea"/>
                <a:cs typeface="+mn-cs"/>
              </a:rPr>
              <a:t>Suggested interactivity: </a:t>
            </a:r>
            <a:r>
              <a:rPr lang="en-GB" sz="1200" b="0" i="1" kern="1200" baseline="0">
                <a:solidFill>
                  <a:schemeClr val="tx1"/>
                </a:solidFill>
                <a:effectLst/>
                <a:latin typeface="+mn-lt"/>
                <a:ea typeface="+mn-ea"/>
                <a:cs typeface="+mn-cs"/>
              </a:rPr>
              <a:t>Ask the audience ‘does anyone know of any apprenticeships that they might expect to see on this list?’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kern="1200" baseline="0">
                <a:solidFill>
                  <a:schemeClr val="tx1"/>
                </a:solidFill>
                <a:effectLst/>
                <a:latin typeface="+mn-lt"/>
                <a:ea typeface="+mn-ea"/>
                <a:cs typeface="+mn-cs"/>
              </a:rPr>
              <a:t>Once completed, click on for the image.</a:t>
            </a:r>
          </a:p>
          <a:p>
            <a:pPr marL="0" indent="0">
              <a:buFont typeface="Arial" panose="020B0604020202020204" pitchFamily="34" charset="0"/>
              <a:buNone/>
            </a:pPr>
            <a:endParaRPr lang="en-GB" altLang="en-US" sz="1200" baseline="0"/>
          </a:p>
          <a:p>
            <a:pPr marL="171450" indent="-171450">
              <a:buFont typeface="Arial" panose="020B0604020202020204" pitchFamily="34" charset="0"/>
              <a:buChar char="•"/>
            </a:pPr>
            <a:r>
              <a:rPr lang="en-GB" sz="1200" kern="1200" baseline="0">
                <a:solidFill>
                  <a:schemeClr val="tx1"/>
                </a:solidFill>
                <a:effectLst/>
                <a:latin typeface="+mn-lt"/>
                <a:ea typeface="+mn-ea"/>
                <a:cs typeface="+mn-cs"/>
              </a:rPr>
              <a:t>The range of apprenticeship job roles out there is amazing.</a:t>
            </a:r>
          </a:p>
          <a:p>
            <a:pPr marL="171450" indent="-171450">
              <a:buFont typeface="Arial" panose="020B0604020202020204" pitchFamily="34" charset="0"/>
              <a:buChar char="•"/>
            </a:pPr>
            <a:endParaRPr lang="en-GB" sz="1200" kern="1200" baseline="0">
              <a:solidFill>
                <a:schemeClr val="tx1"/>
              </a:solidFill>
              <a:effectLst/>
              <a:latin typeface="+mn-lt"/>
              <a:ea typeface="+mn-ea"/>
              <a:cs typeface="+mn-cs"/>
            </a:endParaRPr>
          </a:p>
          <a:p>
            <a:pPr marL="171450" indent="-171450" eaLnBrk="1" hangingPunct="1">
              <a:spcBef>
                <a:spcPct val="0"/>
              </a:spcBef>
              <a:buFont typeface="Arial" panose="020B0604020202020204" pitchFamily="34" charset="0"/>
              <a:buChar char="•"/>
            </a:pPr>
            <a:r>
              <a:rPr lang="en-GB" altLang="en-US" sz="1200" baseline="0"/>
              <a:t>This slide gives you an idea of the huge range of apprenticeships available </a:t>
            </a:r>
            <a:r>
              <a:rPr lang="en-GB" altLang="en-US" sz="1200" b="0" baseline="0"/>
              <a:t>and this is just a taster – there are now over 700+ different apprenticeship standards available, resulting in over 1,500+ different job roles. </a:t>
            </a:r>
          </a:p>
          <a:p>
            <a:pPr eaLnBrk="1" hangingPunct="1">
              <a:spcBef>
                <a:spcPct val="0"/>
              </a:spcBef>
            </a:pPr>
            <a:endParaRPr lang="en-GB" altLang="en-US" sz="1200" b="1" baseline="0"/>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a:t>You could start an apprenticeship in hundreds of occupational areas. Some will amaze you!</a:t>
            </a:r>
          </a:p>
          <a:p>
            <a:pPr eaLnBrk="1" hangingPunct="1">
              <a:spcBef>
                <a:spcPct val="0"/>
              </a:spcBef>
            </a:pPr>
            <a:endParaRPr lang="en-GB" altLang="en-US" sz="1200" baseline="0"/>
          </a:p>
          <a:p>
            <a:pPr eaLnBrk="1" hangingPunct="1">
              <a:spcBef>
                <a:spcPct val="0"/>
              </a:spcBef>
            </a:pPr>
            <a:r>
              <a:rPr lang="en-GB" altLang="en-US" sz="1200" b="1" u="sng" baseline="0"/>
              <a:t>Presenter note:</a:t>
            </a:r>
            <a:r>
              <a:rPr lang="en-GB" altLang="en-US" sz="1200" b="1" u="none" baseline="0"/>
              <a:t> </a:t>
            </a:r>
            <a:r>
              <a:rPr lang="en-GB" altLang="en-US" sz="1200" b="1" i="1" baseline="0"/>
              <a:t>Suggested interactivity: </a:t>
            </a:r>
            <a:r>
              <a:rPr lang="en-GB" altLang="en-US" sz="1200" b="0" i="1" baseline="0"/>
              <a:t>Depending on the time available…</a:t>
            </a:r>
          </a:p>
          <a:p>
            <a:pPr eaLnBrk="1" hangingPunct="1">
              <a:spcBef>
                <a:spcPct val="0"/>
              </a:spcBef>
            </a:pPr>
            <a:r>
              <a:rPr lang="en-GB" altLang="en-US" sz="1200" b="0" i="1" baseline="0"/>
              <a:t>Activity idea: Pick out a few of the job roles to discuss – will depend on the audience.</a:t>
            </a:r>
          </a:p>
          <a:p>
            <a:pPr eaLnBrk="1" hangingPunct="1">
              <a:spcBef>
                <a:spcPct val="0"/>
              </a:spcBef>
            </a:pPr>
            <a:r>
              <a:rPr lang="en-GB" altLang="en-US" sz="1200" b="0" i="1" baseline="0"/>
              <a:t>Activity idea: Can anyone spot an apprenticeship on the screen that has surprised them?</a:t>
            </a:r>
          </a:p>
          <a:p>
            <a:pPr eaLnBrk="1" hangingPunct="1">
              <a:spcBef>
                <a:spcPct val="0"/>
              </a:spcBef>
            </a:pPr>
            <a:r>
              <a:rPr lang="en-GB" altLang="en-US" sz="1200" b="0" i="1" baseline="0"/>
              <a:t>Activity idea: Does anyone know someone who is doing an interesting apprenticeship? </a:t>
            </a: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7</a:t>
            </a:fld>
            <a:endParaRPr lang="en-GB"/>
          </a:p>
        </p:txBody>
      </p:sp>
    </p:spTree>
    <p:extLst>
      <p:ext uri="{BB962C8B-B14F-4D97-AF65-F5344CB8AC3E}">
        <p14:creationId xmlns:p14="http://schemas.microsoft.com/office/powerpoint/2010/main" val="1451012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a:t>Equally, the range of employers offering apprenticeships is incredible.</a:t>
            </a:r>
          </a:p>
          <a:p>
            <a:endParaRPr lang="en-GB" sz="1200"/>
          </a:p>
          <a:p>
            <a:pPr marL="171450" indent="-171450">
              <a:buFont typeface="Arial" panose="020B0604020202020204" pitchFamily="34" charset="0"/>
              <a:buChar char="•"/>
            </a:pPr>
            <a:r>
              <a:rPr lang="en-GB" sz="1200"/>
              <a:t>This slide shows you some really familiar logos of big companies in England who all recruit apprentices. This is just a snapshot, but there are excellent brands with amazing apprenticeship opportunities. </a:t>
            </a:r>
          </a:p>
          <a:p>
            <a:pPr marL="171450" indent="-171450">
              <a:buFont typeface="Arial" panose="020B0604020202020204" pitchFamily="34" charset="0"/>
              <a:buChar char="•"/>
            </a:pPr>
            <a:endParaRPr lang="en-GB" sz="1200"/>
          </a:p>
          <a:p>
            <a:pPr marL="171450" indent="-171450">
              <a:buFont typeface="Arial" panose="020B0604020202020204" pitchFamily="34" charset="0"/>
              <a:buChar char="•"/>
            </a:pPr>
            <a:r>
              <a:rPr lang="en-GB" sz="1200"/>
              <a:t>Some of these employers may not be recruiting currently, but you will be able to track their recruitment updates on their websites or social media.</a:t>
            </a:r>
          </a:p>
          <a:p>
            <a:pPr marL="171450" indent="-171450">
              <a:buFont typeface="Arial" panose="020B0604020202020204" pitchFamily="34" charset="0"/>
              <a:buChar char="•"/>
            </a:pPr>
            <a:endParaRPr lang="en-GB" sz="12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Around 50% of apprenticeships started are with large companies like this, but 50% will be with smaller local companies.</a:t>
            </a:r>
          </a:p>
          <a:p>
            <a:pPr marL="171450" indent="-171450">
              <a:buFont typeface="Arial" panose="020B0604020202020204" pitchFamily="34" charset="0"/>
              <a:buChar char="•"/>
            </a:pPr>
            <a:endParaRPr lang="en-GB" sz="1200"/>
          </a:p>
          <a:p>
            <a:pPr marL="171450" indent="-171450">
              <a:buFont typeface="Arial" panose="020B0604020202020204" pitchFamily="34" charset="0"/>
              <a:buChar char="•"/>
            </a:pPr>
            <a:endParaRPr lang="en-GB" sz="1200"/>
          </a:p>
        </p:txBody>
      </p:sp>
      <p:sp>
        <p:nvSpPr>
          <p:cNvPr id="4" name="Slide Number Placeholder 3"/>
          <p:cNvSpPr>
            <a:spLocks noGrp="1"/>
          </p:cNvSpPr>
          <p:nvPr>
            <p:ph type="sldNum" sz="quarter" idx="5"/>
          </p:nvPr>
        </p:nvSpPr>
        <p:spPr/>
        <p:txBody>
          <a:bodyPr/>
          <a:lstStyle/>
          <a:p>
            <a:fld id="{21ACAB69-33FA-4714-99EF-9710745C9CAD}" type="slidenum">
              <a:rPr lang="en-GB" smtClean="0"/>
              <a:t>7</a:t>
            </a:fld>
            <a:endParaRPr lang="en-GB"/>
          </a:p>
        </p:txBody>
      </p:sp>
    </p:spTree>
    <p:extLst>
      <p:ext uri="{BB962C8B-B14F-4D97-AF65-F5344CB8AC3E}">
        <p14:creationId xmlns:p14="http://schemas.microsoft.com/office/powerpoint/2010/main" val="1988558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You also need to think about the different roles that a company might have.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For example, if you want to work in finance – you shouldn’t just look at the big finance and accountancy companies. Lots of other companies will have their own in-house finance departments where you will still have access to a huge range of experiences and opportunities.</a:t>
            </a:r>
          </a:p>
          <a:p>
            <a:endParaRPr lang="en-GB"/>
          </a:p>
          <a:p>
            <a:pPr marL="171450" indent="-171450">
              <a:buFont typeface="Arial" panose="020B0604020202020204" pitchFamily="34" charset="0"/>
              <a:buChar char="•"/>
            </a:pPr>
            <a:r>
              <a:rPr lang="en-GB"/>
              <a:t>It can be a good idea to take some time to look at the different departments that a company has and see if they offer an apprenticeship in that area.</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For example, you could work as a solicitor for Coca-Cola, a website designer for Vauxhall, as a Cyber Security apprentice for the Government.</a:t>
            </a:r>
            <a:br>
              <a:rPr lang="en-GB"/>
            </a:br>
            <a:r>
              <a:rPr lang="en-GB"/>
              <a:t>There are thousands of different opportunities! </a:t>
            </a:r>
          </a:p>
          <a:p>
            <a:pPr marL="171450" indent="-171450">
              <a:buFont typeface="Arial" panose="020B0604020202020204" pitchFamily="34" charset="0"/>
              <a:buChar cha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a:t>Presenter note</a:t>
            </a:r>
            <a:r>
              <a:rPr lang="en-GB" sz="1200" b="1"/>
              <a:t>: </a:t>
            </a:r>
            <a:r>
              <a:rPr lang="en-GB" sz="1200" b="0" i="1"/>
              <a:t>Please update the example if you feel that mentioning Vauxhall or Coca-Cola is not representative of your area.</a:t>
            </a: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8</a:t>
            </a:fld>
            <a:endParaRPr lang="en-GB"/>
          </a:p>
        </p:txBody>
      </p:sp>
    </p:spTree>
    <p:extLst>
      <p:ext uri="{BB962C8B-B14F-4D97-AF65-F5344CB8AC3E}">
        <p14:creationId xmlns:p14="http://schemas.microsoft.com/office/powerpoint/2010/main" val="232856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a:t>Presenter note</a:t>
            </a:r>
            <a:r>
              <a:rPr lang="en-GB" sz="1200" b="1"/>
              <a:t>: </a:t>
            </a:r>
            <a:r>
              <a:rPr lang="en-GB" sz="1200" b="0" i="1"/>
              <a:t>Please update this slide with relevant examples for your audience.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1200" b="1"/>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altLang="en-US" sz="1200" b="0" i="1"/>
              <a:t>Search through</a:t>
            </a:r>
            <a:r>
              <a:rPr lang="en-GB" altLang="en-US" sz="1200" b="0" i="1" baseline="0"/>
              <a:t> Find an apprenticeship using the establishment postcode and find some interesting jobs.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altLang="en-US" sz="1200" b="0" i="1" baseline="0"/>
              <a:t>Try to find a selection of closing dates so that you can reinforce the need to be using Find an apprenticeship regularly.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altLang="en-US" sz="1200" b="0" i="1"/>
              <a:t>Try to find a range of salaries so</a:t>
            </a:r>
            <a:r>
              <a:rPr lang="en-GB" altLang="en-US" sz="1200" b="0" i="1" baseline="0"/>
              <a:t> that you can show that there are employers who are prepared to pay more – often highlighting salaries can be high at all levels, not just degree apprenticeships.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altLang="en-US" sz="1200" b="0" i="1" baseline="0"/>
              <a:t>Try to find a job title that might sound a bit confusing and then explain what that role really is – make it sound exciting and explain that they should not be put off by the titles of some jobs, it’s important they read the job advert attached to it.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altLang="en-US" sz="1200" b="0" i="1" baseline="0"/>
              <a:t>Think about STEM vacancies. Can these be showcased more?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altLang="en-US" sz="1200" b="1"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200" b="0" baseline="0"/>
              <a:t>This slide shows a range of vacancies that I could find.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ltLang="en-US"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200" b="0" baseline="0"/>
              <a:t>You will notice that they all have different closing dates – this is one big difference to applying for university.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ltLang="en-US"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200" b="0" baseline="0"/>
              <a:t>If you do see a closing date, it’s important that you don’t wait until the very end to submit your application. We are finding from talking to employers, that if they receive a huge number of applications, they may decide to close the application window early.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ltLang="en-US" sz="1200" b="0"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tLang="en-US" sz="1200" b="0" baseline="0"/>
              <a:t>You will also notice the range of different salaries too – this is because employers can decide what to pay (as long as it meets the national minimum wage for apprentices of £6.40)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ltLang="en-US" sz="1200" b="0" baseline="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ltLang="en-US" sz="1200" b="1" u="sng" baseline="0"/>
              <a:t>Presenter note</a:t>
            </a:r>
            <a:r>
              <a:rPr lang="en-GB" altLang="en-US" sz="1200" b="1" baseline="0"/>
              <a:t>: </a:t>
            </a:r>
            <a:r>
              <a:rPr lang="en-GB" altLang="en-US" sz="1200" b="0" i="1" baseline="0"/>
              <a:t>It might be useful to have the find an apprenticeship website open to show them current examples and what the site looks like.  This is also relevant for the next slide.</a:t>
            </a:r>
          </a:p>
          <a:p>
            <a:endParaRPr lang="en-GB"/>
          </a:p>
        </p:txBody>
      </p:sp>
      <p:sp>
        <p:nvSpPr>
          <p:cNvPr id="4" name="Slide Number Placeholder 3"/>
          <p:cNvSpPr>
            <a:spLocks noGrp="1"/>
          </p:cNvSpPr>
          <p:nvPr>
            <p:ph type="sldNum" sz="quarter" idx="5"/>
          </p:nvPr>
        </p:nvSpPr>
        <p:spPr/>
        <p:txBody>
          <a:bodyPr/>
          <a:lstStyle/>
          <a:p>
            <a:fld id="{21ACAB69-33FA-4714-99EF-9710745C9CAD}" type="slidenum">
              <a:rPr lang="en-GB" smtClean="0"/>
              <a:t>9</a:t>
            </a:fld>
            <a:endParaRPr lang="en-GB"/>
          </a:p>
        </p:txBody>
      </p:sp>
    </p:spTree>
    <p:extLst>
      <p:ext uri="{BB962C8B-B14F-4D97-AF65-F5344CB8AC3E}">
        <p14:creationId xmlns:p14="http://schemas.microsoft.com/office/powerpoint/2010/main" val="3901616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svg"/><Relationship Id="rId3" Type="http://schemas.openxmlformats.org/officeDocument/2006/relationships/image" Target="../media/image1.png"/><Relationship Id="rId7" Type="http://schemas.openxmlformats.org/officeDocument/2006/relationships/image" Target="../media/image111.svg"/><Relationship Id="rId12" Type="http://schemas.openxmlformats.org/officeDocument/2006/relationships/image" Target="../media/image1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0.png"/><Relationship Id="rId11" Type="http://schemas.openxmlformats.org/officeDocument/2006/relationships/image" Target="../media/image115.svg"/><Relationship Id="rId5" Type="http://schemas.openxmlformats.org/officeDocument/2006/relationships/image" Target="../media/image109.png"/><Relationship Id="rId15" Type="http://schemas.openxmlformats.org/officeDocument/2006/relationships/image" Target="../media/image119.svg"/><Relationship Id="rId10" Type="http://schemas.openxmlformats.org/officeDocument/2006/relationships/image" Target="../media/image114.png"/><Relationship Id="rId4" Type="http://schemas.openxmlformats.org/officeDocument/2006/relationships/image" Target="../media/image2.svg"/><Relationship Id="rId9" Type="http://schemas.openxmlformats.org/officeDocument/2006/relationships/image" Target="../media/image113.svg"/><Relationship Id="rId14" Type="http://schemas.openxmlformats.org/officeDocument/2006/relationships/image" Target="../media/image118.png"/></Relationships>
</file>

<file path=ppt/slides/_rels/slide11.xml.rels><?xml version="1.0" encoding="UTF-8" standalone="yes"?>
<Relationships xmlns="http://schemas.openxmlformats.org/package/2006/relationships"><Relationship Id="rId8" Type="http://schemas.openxmlformats.org/officeDocument/2006/relationships/image" Target="../media/image123.svg"/><Relationship Id="rId13" Type="http://schemas.openxmlformats.org/officeDocument/2006/relationships/image" Target="../media/image128.png"/><Relationship Id="rId3" Type="http://schemas.openxmlformats.org/officeDocument/2006/relationships/image" Target="../media/image1.png"/><Relationship Id="rId7" Type="http://schemas.openxmlformats.org/officeDocument/2006/relationships/image" Target="../media/image122.png"/><Relationship Id="rId12" Type="http://schemas.openxmlformats.org/officeDocument/2006/relationships/image" Target="../media/image12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21.svg"/><Relationship Id="rId11" Type="http://schemas.openxmlformats.org/officeDocument/2006/relationships/image" Target="../media/image126.sv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2.svg"/><Relationship Id="rId9" Type="http://schemas.openxmlformats.org/officeDocument/2006/relationships/image" Target="../media/image124.png"/><Relationship Id="rId14" Type="http://schemas.openxmlformats.org/officeDocument/2006/relationships/image" Target="../media/image129.svg"/></Relationships>
</file>

<file path=ppt/slides/_rels/slide12.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png"/><Relationship Id="rId7" Type="http://schemas.openxmlformats.org/officeDocument/2006/relationships/image" Target="../media/image132.png"/><Relationship Id="rId12" Type="http://schemas.openxmlformats.org/officeDocument/2006/relationships/image" Target="../media/image13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0" Type="http://schemas.openxmlformats.org/officeDocument/2006/relationships/image" Target="../media/image135.png"/><Relationship Id="rId4" Type="http://schemas.openxmlformats.org/officeDocument/2006/relationships/image" Target="../media/image2.svg"/><Relationship Id="rId9" Type="http://schemas.openxmlformats.org/officeDocument/2006/relationships/image" Target="../media/image134.png"/></Relationships>
</file>

<file path=ppt/slides/_rels/slide13.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3" Type="http://schemas.openxmlformats.org/officeDocument/2006/relationships/image" Target="../media/image1.png"/><Relationship Id="rId7" Type="http://schemas.openxmlformats.org/officeDocument/2006/relationships/image" Target="../media/image132.png"/><Relationship Id="rId12" Type="http://schemas.openxmlformats.org/officeDocument/2006/relationships/image" Target="../media/image13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0" Type="http://schemas.openxmlformats.org/officeDocument/2006/relationships/image" Target="../media/image135.png"/><Relationship Id="rId4" Type="http://schemas.openxmlformats.org/officeDocument/2006/relationships/image" Target="../media/image2.svg"/><Relationship Id="rId9" Type="http://schemas.openxmlformats.org/officeDocument/2006/relationships/image" Target="../media/image134.png"/></Relationships>
</file>

<file path=ppt/slides/_rels/slide14.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9.png"/><Relationship Id="rId3" Type="http://schemas.openxmlformats.org/officeDocument/2006/relationships/image" Target="../media/image1.png"/><Relationship Id="rId7" Type="http://schemas.openxmlformats.org/officeDocument/2006/relationships/image" Target="../media/image132.png"/><Relationship Id="rId12" Type="http://schemas.openxmlformats.org/officeDocument/2006/relationships/image" Target="../media/image13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0" Type="http://schemas.openxmlformats.org/officeDocument/2006/relationships/image" Target="../media/image135.png"/><Relationship Id="rId4" Type="http://schemas.openxmlformats.org/officeDocument/2006/relationships/image" Target="../media/image2.svg"/><Relationship Id="rId9" Type="http://schemas.openxmlformats.org/officeDocument/2006/relationships/image" Target="../media/image134.png"/></Relationships>
</file>

<file path=ppt/slides/_rels/slide15.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9.png"/><Relationship Id="rId3" Type="http://schemas.openxmlformats.org/officeDocument/2006/relationships/image" Target="../media/image1.png"/><Relationship Id="rId7" Type="http://schemas.openxmlformats.org/officeDocument/2006/relationships/image" Target="../media/image132.png"/><Relationship Id="rId12" Type="http://schemas.openxmlformats.org/officeDocument/2006/relationships/image" Target="../media/image13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0" Type="http://schemas.openxmlformats.org/officeDocument/2006/relationships/image" Target="../media/image135.png"/><Relationship Id="rId4" Type="http://schemas.openxmlformats.org/officeDocument/2006/relationships/image" Target="../media/image2.svg"/><Relationship Id="rId9" Type="http://schemas.openxmlformats.org/officeDocument/2006/relationships/image" Target="../media/image134.png"/><Relationship Id="rId14" Type="http://schemas.openxmlformats.org/officeDocument/2006/relationships/image" Target="../media/image140.png"/></Relationships>
</file>

<file path=ppt/slides/_rels/slide16.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9.png"/><Relationship Id="rId3" Type="http://schemas.openxmlformats.org/officeDocument/2006/relationships/image" Target="../media/image1.png"/><Relationship Id="rId7" Type="http://schemas.openxmlformats.org/officeDocument/2006/relationships/image" Target="../media/image132.png"/><Relationship Id="rId12" Type="http://schemas.openxmlformats.org/officeDocument/2006/relationships/image" Target="../media/image13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5" Type="http://schemas.openxmlformats.org/officeDocument/2006/relationships/image" Target="../media/image141.png"/><Relationship Id="rId10" Type="http://schemas.openxmlformats.org/officeDocument/2006/relationships/image" Target="../media/image135.png"/><Relationship Id="rId4" Type="http://schemas.openxmlformats.org/officeDocument/2006/relationships/image" Target="../media/image2.svg"/><Relationship Id="rId9" Type="http://schemas.openxmlformats.org/officeDocument/2006/relationships/image" Target="../media/image134.png"/><Relationship Id="rId14" Type="http://schemas.openxmlformats.org/officeDocument/2006/relationships/image" Target="../media/image140.png"/></Relationships>
</file>

<file path=ppt/slides/_rels/slide17.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sv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2.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2.sv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18" Type="http://schemas.openxmlformats.org/officeDocument/2006/relationships/image" Target="../media/image41.svg"/><Relationship Id="rId3" Type="http://schemas.openxmlformats.org/officeDocument/2006/relationships/image" Target="../media/image1.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image" Target="../media/image40.png"/><Relationship Id="rId2" Type="http://schemas.openxmlformats.org/officeDocument/2006/relationships/notesSlide" Target="../notesSlides/notesSlide5.xml"/><Relationship Id="rId16" Type="http://schemas.openxmlformats.org/officeDocument/2006/relationships/image" Target="../media/image39.svg"/><Relationship Id="rId20" Type="http://schemas.openxmlformats.org/officeDocument/2006/relationships/image" Target="../media/image43.sv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svg"/><Relationship Id="rId19" Type="http://schemas.openxmlformats.org/officeDocument/2006/relationships/image" Target="../media/image42.png"/><Relationship Id="rId4" Type="http://schemas.openxmlformats.org/officeDocument/2006/relationships/image" Target="../media/image2.svg"/><Relationship Id="rId9" Type="http://schemas.openxmlformats.org/officeDocument/2006/relationships/image" Target="../media/image32.png"/><Relationship Id="rId14" Type="http://schemas.openxmlformats.org/officeDocument/2006/relationships/image" Target="../media/image37.svg"/><Relationship Id="rId22" Type="http://schemas.openxmlformats.org/officeDocument/2006/relationships/image" Target="../media/image45.svg"/></Relationships>
</file>

<file path=ppt/slides/_rels/slide6.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18" Type="http://schemas.openxmlformats.org/officeDocument/2006/relationships/image" Target="../media/image59.svg"/><Relationship Id="rId26" Type="http://schemas.openxmlformats.org/officeDocument/2006/relationships/image" Target="../media/image67.svg"/><Relationship Id="rId3" Type="http://schemas.openxmlformats.org/officeDocument/2006/relationships/image" Target="../media/image1.png"/><Relationship Id="rId21" Type="http://schemas.openxmlformats.org/officeDocument/2006/relationships/image" Target="../media/image62.png"/><Relationship Id="rId7" Type="http://schemas.openxmlformats.org/officeDocument/2006/relationships/image" Target="../media/image48.png"/><Relationship Id="rId12" Type="http://schemas.openxmlformats.org/officeDocument/2006/relationships/image" Target="../media/image53.svg"/><Relationship Id="rId17" Type="http://schemas.openxmlformats.org/officeDocument/2006/relationships/image" Target="../media/image58.png"/><Relationship Id="rId25" Type="http://schemas.openxmlformats.org/officeDocument/2006/relationships/image" Target="../media/image66.png"/><Relationship Id="rId2" Type="http://schemas.openxmlformats.org/officeDocument/2006/relationships/notesSlide" Target="../notesSlides/notesSlide6.xml"/><Relationship Id="rId16" Type="http://schemas.openxmlformats.org/officeDocument/2006/relationships/image" Target="../media/image57.svg"/><Relationship Id="rId20" Type="http://schemas.openxmlformats.org/officeDocument/2006/relationships/image" Target="../media/image61.sv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52.png"/><Relationship Id="rId24" Type="http://schemas.openxmlformats.org/officeDocument/2006/relationships/image" Target="../media/image65.svg"/><Relationship Id="rId5" Type="http://schemas.openxmlformats.org/officeDocument/2006/relationships/image" Target="../media/image46.png"/><Relationship Id="rId15" Type="http://schemas.openxmlformats.org/officeDocument/2006/relationships/image" Target="../media/image56.png"/><Relationship Id="rId23" Type="http://schemas.openxmlformats.org/officeDocument/2006/relationships/image" Target="../media/image64.png"/><Relationship Id="rId28" Type="http://schemas.openxmlformats.org/officeDocument/2006/relationships/image" Target="../media/image69.svg"/><Relationship Id="rId10" Type="http://schemas.openxmlformats.org/officeDocument/2006/relationships/image" Target="../media/image51.svg"/><Relationship Id="rId19" Type="http://schemas.openxmlformats.org/officeDocument/2006/relationships/image" Target="../media/image60.png"/><Relationship Id="rId4" Type="http://schemas.openxmlformats.org/officeDocument/2006/relationships/image" Target="../media/image2.svg"/><Relationship Id="rId9" Type="http://schemas.openxmlformats.org/officeDocument/2006/relationships/image" Target="../media/image50.png"/><Relationship Id="rId14" Type="http://schemas.openxmlformats.org/officeDocument/2006/relationships/image" Target="../media/image55.svg"/><Relationship Id="rId22" Type="http://schemas.openxmlformats.org/officeDocument/2006/relationships/image" Target="../media/image63.svg"/><Relationship Id="rId27" Type="http://schemas.openxmlformats.org/officeDocument/2006/relationships/image" Target="../media/image68.png"/></Relationships>
</file>

<file path=ppt/slides/_rels/slide7.xml.rels><?xml version="1.0" encoding="UTF-8" standalone="yes"?>
<Relationships xmlns="http://schemas.openxmlformats.org/package/2006/relationships"><Relationship Id="rId13" Type="http://schemas.openxmlformats.org/officeDocument/2006/relationships/image" Target="../media/image78.png"/><Relationship Id="rId18" Type="http://schemas.openxmlformats.org/officeDocument/2006/relationships/image" Target="../media/image83.png"/><Relationship Id="rId26" Type="http://schemas.openxmlformats.org/officeDocument/2006/relationships/image" Target="../media/image91.png"/><Relationship Id="rId39" Type="http://schemas.openxmlformats.org/officeDocument/2006/relationships/image" Target="../media/image104.png"/><Relationship Id="rId21" Type="http://schemas.openxmlformats.org/officeDocument/2006/relationships/image" Target="../media/image86.png"/><Relationship Id="rId34" Type="http://schemas.openxmlformats.org/officeDocument/2006/relationships/image" Target="../media/image99.png"/><Relationship Id="rId7" Type="http://schemas.openxmlformats.org/officeDocument/2006/relationships/image" Target="../media/image72.png"/><Relationship Id="rId2" Type="http://schemas.openxmlformats.org/officeDocument/2006/relationships/notesSlide" Target="../notesSlides/notesSlide7.xml"/><Relationship Id="rId16" Type="http://schemas.openxmlformats.org/officeDocument/2006/relationships/image" Target="../media/image81.png"/><Relationship Id="rId20" Type="http://schemas.openxmlformats.org/officeDocument/2006/relationships/image" Target="../media/image85.png"/><Relationship Id="rId29" Type="http://schemas.openxmlformats.org/officeDocument/2006/relationships/image" Target="../media/image94.png"/><Relationship Id="rId41"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76.png"/><Relationship Id="rId24" Type="http://schemas.openxmlformats.org/officeDocument/2006/relationships/image" Target="../media/image89.png"/><Relationship Id="rId32" Type="http://schemas.openxmlformats.org/officeDocument/2006/relationships/image" Target="../media/image97.jpeg"/><Relationship Id="rId37" Type="http://schemas.openxmlformats.org/officeDocument/2006/relationships/image" Target="../media/image102.png"/><Relationship Id="rId40" Type="http://schemas.openxmlformats.org/officeDocument/2006/relationships/image" Target="../media/image105.png"/><Relationship Id="rId5" Type="http://schemas.openxmlformats.org/officeDocument/2006/relationships/image" Target="../media/image70.png"/><Relationship Id="rId15" Type="http://schemas.openxmlformats.org/officeDocument/2006/relationships/image" Target="../media/image80.png"/><Relationship Id="rId23" Type="http://schemas.openxmlformats.org/officeDocument/2006/relationships/image" Target="../media/image88.png"/><Relationship Id="rId28" Type="http://schemas.openxmlformats.org/officeDocument/2006/relationships/image" Target="../media/image93.png"/><Relationship Id="rId36" Type="http://schemas.openxmlformats.org/officeDocument/2006/relationships/image" Target="../media/image101.svg"/><Relationship Id="rId10" Type="http://schemas.openxmlformats.org/officeDocument/2006/relationships/image" Target="../media/image75.png"/><Relationship Id="rId19" Type="http://schemas.openxmlformats.org/officeDocument/2006/relationships/image" Target="../media/image84.png"/><Relationship Id="rId31" Type="http://schemas.openxmlformats.org/officeDocument/2006/relationships/image" Target="../media/image96.png"/><Relationship Id="rId4" Type="http://schemas.openxmlformats.org/officeDocument/2006/relationships/image" Target="../media/image2.svg"/><Relationship Id="rId9" Type="http://schemas.openxmlformats.org/officeDocument/2006/relationships/image" Target="../media/image74.png"/><Relationship Id="rId14" Type="http://schemas.openxmlformats.org/officeDocument/2006/relationships/image" Target="../media/image79.png"/><Relationship Id="rId22" Type="http://schemas.openxmlformats.org/officeDocument/2006/relationships/image" Target="../media/image87.png"/><Relationship Id="rId27" Type="http://schemas.openxmlformats.org/officeDocument/2006/relationships/image" Target="../media/image92.png"/><Relationship Id="rId30" Type="http://schemas.openxmlformats.org/officeDocument/2006/relationships/image" Target="../media/image95.jpeg"/><Relationship Id="rId35" Type="http://schemas.openxmlformats.org/officeDocument/2006/relationships/image" Target="../media/image100.png"/><Relationship Id="rId8" Type="http://schemas.openxmlformats.org/officeDocument/2006/relationships/image" Target="../media/image73.png"/><Relationship Id="rId3" Type="http://schemas.openxmlformats.org/officeDocument/2006/relationships/image" Target="../media/image1.png"/><Relationship Id="rId12" Type="http://schemas.openxmlformats.org/officeDocument/2006/relationships/image" Target="../media/image77.png"/><Relationship Id="rId17" Type="http://schemas.openxmlformats.org/officeDocument/2006/relationships/image" Target="../media/image82.png"/><Relationship Id="rId25" Type="http://schemas.openxmlformats.org/officeDocument/2006/relationships/image" Target="../media/image90.png"/><Relationship Id="rId33" Type="http://schemas.openxmlformats.org/officeDocument/2006/relationships/image" Target="../media/image98.png"/><Relationship Id="rId38" Type="http://schemas.openxmlformats.org/officeDocument/2006/relationships/image" Target="../media/image10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a:extLst>
            <a:ext uri="{FF2B5EF4-FFF2-40B4-BE49-F238E27FC236}">
              <a16:creationId xmlns:a16="http://schemas.microsoft.com/office/drawing/2014/main" id="{9A7BDF83-6DF4-0AF0-BF97-060D601DF52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1B301A0-9F11-07B0-A9CF-BC9CD981C088}"/>
              </a:ext>
            </a:extLst>
          </p:cNvPr>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a:extLst>
              <a:ext uri="{FF2B5EF4-FFF2-40B4-BE49-F238E27FC236}">
                <a16:creationId xmlns:a16="http://schemas.microsoft.com/office/drawing/2014/main" id="{0B862A48-48C2-B2EA-9FE2-C5AE06F50BE7}"/>
              </a:ext>
            </a:extLst>
          </p:cNvPr>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3" name="TextBox 43">
            <a:extLst>
              <a:ext uri="{FF2B5EF4-FFF2-40B4-BE49-F238E27FC236}">
                <a16:creationId xmlns:a16="http://schemas.microsoft.com/office/drawing/2014/main" id="{BC953111-2A01-6487-D846-560731CE5894}"/>
              </a:ext>
            </a:extLst>
          </p:cNvPr>
          <p:cNvSpPr txBox="1"/>
          <p:nvPr/>
        </p:nvSpPr>
        <p:spPr>
          <a:xfrm>
            <a:off x="1475627" y="6196192"/>
            <a:ext cx="12813003" cy="2025042"/>
          </a:xfrm>
          <a:prstGeom prst="rect">
            <a:avLst/>
          </a:prstGeom>
        </p:spPr>
        <p:txBody>
          <a:bodyPr lIns="0" tIns="0" rIns="0" bIns="0" rtlCol="0" anchor="t">
            <a:spAutoFit/>
          </a:bodyPr>
          <a:lstStyle/>
          <a:p>
            <a:pPr algn="l">
              <a:lnSpc>
                <a:spcPts val="5249"/>
              </a:lnSpc>
            </a:pPr>
            <a:r>
              <a:rPr lang="en-US" sz="6000">
                <a:solidFill>
                  <a:schemeClr val="bg1"/>
                </a:solidFill>
                <a:latin typeface="Lato 1 Bold"/>
                <a:ea typeface="Lato 1 Bold"/>
                <a:cs typeface="Lato 1 Bold"/>
                <a:sym typeface="Lato 1 Bold"/>
              </a:rPr>
              <a:t>Apprenticeships</a:t>
            </a:r>
          </a:p>
          <a:p>
            <a:pPr algn="l">
              <a:lnSpc>
                <a:spcPts val="5249"/>
              </a:lnSpc>
            </a:pPr>
            <a:endParaRPr lang="en-US" sz="6000">
              <a:solidFill>
                <a:schemeClr val="bg1"/>
              </a:solidFill>
              <a:latin typeface="Lato 1 Bold"/>
              <a:ea typeface="Lato 1 Bold"/>
              <a:cs typeface="Lato 1 Bold"/>
              <a:sym typeface="Lato 1 Bold"/>
            </a:endParaRPr>
          </a:p>
          <a:p>
            <a:pPr algn="l">
              <a:lnSpc>
                <a:spcPts val="5249"/>
              </a:lnSpc>
            </a:pPr>
            <a:r>
              <a:rPr lang="en-US" sz="4400">
                <a:solidFill>
                  <a:schemeClr val="bg1"/>
                </a:solidFill>
                <a:latin typeface="Lato 1 Bold"/>
                <a:ea typeface="Lato 1 Bold"/>
                <a:cs typeface="Lato 1 Bold"/>
                <a:sym typeface="Lato 1 Bold"/>
              </a:rPr>
              <a:t>Date -</a:t>
            </a:r>
            <a:endParaRPr lang="en-US" sz="4400">
              <a:solidFill>
                <a:schemeClr val="bg1"/>
              </a:solidFill>
              <a:latin typeface="Lato 1 Bold"/>
              <a:ea typeface="Lato 1 Bold"/>
              <a:cs typeface="Lato 1 Bold"/>
            </a:endParaRPr>
          </a:p>
        </p:txBody>
      </p:sp>
      <p:sp>
        <p:nvSpPr>
          <p:cNvPr id="5" name="Subtitle 4">
            <a:extLst>
              <a:ext uri="{FF2B5EF4-FFF2-40B4-BE49-F238E27FC236}">
                <a16:creationId xmlns:a16="http://schemas.microsoft.com/office/drawing/2014/main" id="{CAF8B250-68F7-F213-994A-1ACC4C1540F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0912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25E93"/>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7" name="TextBox 7"/>
          <p:cNvSpPr txBox="1"/>
          <p:nvPr/>
        </p:nvSpPr>
        <p:spPr>
          <a:xfrm>
            <a:off x="1028258" y="1011632"/>
            <a:ext cx="13961406"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How do you find apprenticeships?</a:t>
            </a:r>
          </a:p>
        </p:txBody>
      </p:sp>
      <p:sp>
        <p:nvSpPr>
          <p:cNvPr id="8" name="Freeform 8"/>
          <p:cNvSpPr/>
          <p:nvPr/>
        </p:nvSpPr>
        <p:spPr>
          <a:xfrm>
            <a:off x="3337650" y="2652651"/>
            <a:ext cx="4108494" cy="6605649"/>
          </a:xfrm>
          <a:custGeom>
            <a:avLst/>
            <a:gdLst/>
            <a:ahLst/>
            <a:cxnLst/>
            <a:rect l="l" t="t" r="r" b="b"/>
            <a:pathLst>
              <a:path w="4108494" h="6605649">
                <a:moveTo>
                  <a:pt x="0" y="0"/>
                </a:moveTo>
                <a:lnTo>
                  <a:pt x="4108494" y="0"/>
                </a:lnTo>
                <a:lnTo>
                  <a:pt x="4108494" y="6605649"/>
                </a:lnTo>
                <a:lnTo>
                  <a:pt x="0" y="6605649"/>
                </a:lnTo>
                <a:lnTo>
                  <a:pt x="0" y="0"/>
                </a:lnTo>
                <a:close/>
              </a:path>
            </a:pathLst>
          </a:custGeom>
          <a:blipFill>
            <a:blip r:embed="rId5"/>
            <a:stretch>
              <a:fillRect/>
            </a:stretch>
          </a:blipFill>
        </p:spPr>
        <p:txBody>
          <a:bodyPr/>
          <a:lstStyle/>
          <a:p>
            <a:endParaRPr lang="en-GB"/>
          </a:p>
        </p:txBody>
      </p:sp>
      <p:sp>
        <p:nvSpPr>
          <p:cNvPr id="9" name="AutoShape 9"/>
          <p:cNvSpPr/>
          <p:nvPr/>
        </p:nvSpPr>
        <p:spPr>
          <a:xfrm flipV="1">
            <a:off x="8654634" y="2810489"/>
            <a:ext cx="0" cy="6292009"/>
          </a:xfrm>
          <a:prstGeom prst="line">
            <a:avLst/>
          </a:prstGeom>
          <a:ln w="38100" cap="flat">
            <a:solidFill>
              <a:srgbClr val="010A4F"/>
            </a:solidFill>
            <a:prstDash val="solid"/>
            <a:headEnd type="none" w="sm" len="sm"/>
            <a:tailEnd type="none" w="sm" len="sm"/>
          </a:ln>
        </p:spPr>
        <p:txBody>
          <a:bodyPr/>
          <a:lstStyle/>
          <a:p>
            <a:endParaRPr lang="en-GB"/>
          </a:p>
        </p:txBody>
      </p:sp>
      <p:grpSp>
        <p:nvGrpSpPr>
          <p:cNvPr id="10" name="Group 10"/>
          <p:cNvGrpSpPr/>
          <p:nvPr/>
        </p:nvGrpSpPr>
        <p:grpSpPr>
          <a:xfrm>
            <a:off x="9856004" y="3017184"/>
            <a:ext cx="5973968" cy="5504807"/>
            <a:chOff x="0" y="0"/>
            <a:chExt cx="7965291" cy="7339743"/>
          </a:xfrm>
        </p:grpSpPr>
        <p:sp>
          <p:nvSpPr>
            <p:cNvPr id="11" name="Freeform 11"/>
            <p:cNvSpPr/>
            <p:nvPr/>
          </p:nvSpPr>
          <p:spPr>
            <a:xfrm rot="-10800000">
              <a:off x="703469" y="0"/>
              <a:ext cx="7261822" cy="1343227"/>
            </a:xfrm>
            <a:custGeom>
              <a:avLst/>
              <a:gdLst/>
              <a:ahLst/>
              <a:cxnLst/>
              <a:rect l="l" t="t" r="r" b="b"/>
              <a:pathLst>
                <a:path w="7261822" h="1343227">
                  <a:moveTo>
                    <a:pt x="0" y="0"/>
                  </a:moveTo>
                  <a:lnTo>
                    <a:pt x="7261822" y="0"/>
                  </a:lnTo>
                  <a:lnTo>
                    <a:pt x="7261822" y="1343227"/>
                  </a:lnTo>
                  <a:lnTo>
                    <a:pt x="0" y="1343227"/>
                  </a:lnTo>
                  <a:lnTo>
                    <a:pt x="0" y="0"/>
                  </a:lnTo>
                  <a:close/>
                </a:path>
              </a:pathLst>
            </a:custGeom>
            <a:blipFill>
              <a:blip r:embed="rId6">
                <a:alphaModFix amt="30000"/>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2" name="Freeform 12"/>
            <p:cNvSpPr/>
            <p:nvPr/>
          </p:nvSpPr>
          <p:spPr>
            <a:xfrm>
              <a:off x="304296" y="3223963"/>
              <a:ext cx="833044" cy="833044"/>
            </a:xfrm>
            <a:custGeom>
              <a:avLst/>
              <a:gdLst/>
              <a:ahLst/>
              <a:cxnLst/>
              <a:rect l="l" t="t" r="r" b="b"/>
              <a:pathLst>
                <a:path w="833044" h="833044">
                  <a:moveTo>
                    <a:pt x="0" y="0"/>
                  </a:moveTo>
                  <a:lnTo>
                    <a:pt x="833044" y="0"/>
                  </a:lnTo>
                  <a:lnTo>
                    <a:pt x="833044" y="833043"/>
                  </a:lnTo>
                  <a:lnTo>
                    <a:pt x="0" y="8330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3" name="Freeform 13"/>
            <p:cNvSpPr/>
            <p:nvPr/>
          </p:nvSpPr>
          <p:spPr>
            <a:xfrm>
              <a:off x="224136" y="4603106"/>
              <a:ext cx="1073087" cy="623732"/>
            </a:xfrm>
            <a:custGeom>
              <a:avLst/>
              <a:gdLst/>
              <a:ahLst/>
              <a:cxnLst/>
              <a:rect l="l" t="t" r="r" b="b"/>
              <a:pathLst>
                <a:path w="1073087" h="623732">
                  <a:moveTo>
                    <a:pt x="0" y="0"/>
                  </a:moveTo>
                  <a:lnTo>
                    <a:pt x="1073086" y="0"/>
                  </a:lnTo>
                  <a:lnTo>
                    <a:pt x="1073086" y="623732"/>
                  </a:lnTo>
                  <a:lnTo>
                    <a:pt x="0" y="62373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4" name="Freeform 14"/>
            <p:cNvSpPr/>
            <p:nvPr/>
          </p:nvSpPr>
          <p:spPr>
            <a:xfrm>
              <a:off x="404030" y="5650950"/>
              <a:ext cx="633575" cy="748685"/>
            </a:xfrm>
            <a:custGeom>
              <a:avLst/>
              <a:gdLst/>
              <a:ahLst/>
              <a:cxnLst/>
              <a:rect l="l" t="t" r="r" b="b"/>
              <a:pathLst>
                <a:path w="633575" h="748685">
                  <a:moveTo>
                    <a:pt x="0" y="0"/>
                  </a:moveTo>
                  <a:lnTo>
                    <a:pt x="633575" y="0"/>
                  </a:lnTo>
                  <a:lnTo>
                    <a:pt x="633575" y="748685"/>
                  </a:lnTo>
                  <a:lnTo>
                    <a:pt x="0" y="74868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5" name="Freeform 15"/>
            <p:cNvSpPr/>
            <p:nvPr/>
          </p:nvSpPr>
          <p:spPr>
            <a:xfrm>
              <a:off x="0" y="6914962"/>
              <a:ext cx="1521358" cy="405062"/>
            </a:xfrm>
            <a:custGeom>
              <a:avLst/>
              <a:gdLst/>
              <a:ahLst/>
              <a:cxnLst/>
              <a:rect l="l" t="t" r="r" b="b"/>
              <a:pathLst>
                <a:path w="1521358" h="405062">
                  <a:moveTo>
                    <a:pt x="0" y="0"/>
                  </a:moveTo>
                  <a:lnTo>
                    <a:pt x="1521358" y="0"/>
                  </a:lnTo>
                  <a:lnTo>
                    <a:pt x="1521358" y="405061"/>
                  </a:lnTo>
                  <a:lnTo>
                    <a:pt x="0" y="40506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16" name="TextBox 16"/>
            <p:cNvSpPr txBox="1"/>
            <p:nvPr/>
          </p:nvSpPr>
          <p:spPr>
            <a:xfrm>
              <a:off x="1166618" y="1497530"/>
              <a:ext cx="6335523" cy="444500"/>
            </a:xfrm>
            <a:prstGeom prst="rect">
              <a:avLst/>
            </a:prstGeom>
          </p:spPr>
          <p:txBody>
            <a:bodyPr lIns="0" tIns="0" rIns="0" bIns="0" rtlCol="0" anchor="t">
              <a:spAutoFit/>
            </a:bodyPr>
            <a:lstStyle/>
            <a:p>
              <a:pPr algn="ctr">
                <a:lnSpc>
                  <a:spcPts val="2696"/>
                </a:lnSpc>
              </a:pPr>
              <a:r>
                <a:rPr lang="en-US" sz="2247">
                  <a:solidFill>
                    <a:srgbClr val="000000"/>
                  </a:solidFill>
                  <a:latin typeface="Lato 1 Bold"/>
                  <a:ea typeface="Lato 1 Bold"/>
                  <a:cs typeface="Lato 1 Bold"/>
                  <a:sym typeface="Lato 1 Bold"/>
                </a:rPr>
                <a:t>Showcasing live apprenticeship jobs</a:t>
              </a:r>
            </a:p>
          </p:txBody>
        </p:sp>
        <p:sp>
          <p:nvSpPr>
            <p:cNvPr id="17" name="TextBox 17"/>
            <p:cNvSpPr txBox="1"/>
            <p:nvPr/>
          </p:nvSpPr>
          <p:spPr>
            <a:xfrm>
              <a:off x="1406661" y="350685"/>
              <a:ext cx="5855438" cy="803783"/>
            </a:xfrm>
            <a:prstGeom prst="rect">
              <a:avLst/>
            </a:prstGeom>
          </p:spPr>
          <p:txBody>
            <a:bodyPr lIns="0" tIns="0" rIns="0" bIns="0" rtlCol="0" anchor="t">
              <a:spAutoFit/>
            </a:bodyPr>
            <a:lstStyle/>
            <a:p>
              <a:pPr algn="l">
                <a:lnSpc>
                  <a:spcPts val="4032"/>
                </a:lnSpc>
              </a:pPr>
              <a:r>
                <a:rPr lang="en-US" sz="4800" spc="28">
                  <a:solidFill>
                    <a:srgbClr val="010A4F"/>
                  </a:solidFill>
                  <a:latin typeface="Lato 1 Bold"/>
                  <a:ea typeface="Lato 1 Bold"/>
                  <a:cs typeface="Lato 1 Bold"/>
                  <a:sym typeface="Lato 1 Bold"/>
                </a:rPr>
                <a:t>WHAT IS FAA?</a:t>
              </a:r>
            </a:p>
          </p:txBody>
        </p:sp>
        <p:sp>
          <p:nvSpPr>
            <p:cNvPr id="18" name="TextBox 18"/>
            <p:cNvSpPr txBox="1"/>
            <p:nvPr/>
          </p:nvSpPr>
          <p:spPr>
            <a:xfrm>
              <a:off x="1256648" y="3250053"/>
              <a:ext cx="6335523" cy="889000"/>
            </a:xfrm>
            <a:prstGeom prst="rect">
              <a:avLst/>
            </a:prstGeom>
          </p:spPr>
          <p:txBody>
            <a:bodyPr lIns="0" tIns="0" rIns="0" bIns="0" rtlCol="0" anchor="t">
              <a:spAutoFit/>
            </a:bodyPr>
            <a:lstStyle/>
            <a:p>
              <a:pPr algn="ctr">
                <a:lnSpc>
                  <a:spcPts val="2696"/>
                </a:lnSpc>
              </a:pPr>
              <a:r>
                <a:rPr lang="en-US" sz="2247">
                  <a:solidFill>
                    <a:srgbClr val="000000"/>
                  </a:solidFill>
                  <a:latin typeface="Lato 1"/>
                  <a:ea typeface="Lato 1"/>
                  <a:cs typeface="Lato 1"/>
                  <a:sym typeface="Lato 1"/>
                </a:rPr>
                <a:t>20,000+ vacancies </a:t>
              </a:r>
            </a:p>
            <a:p>
              <a:pPr algn="ctr">
                <a:lnSpc>
                  <a:spcPts val="2696"/>
                </a:lnSpc>
              </a:pPr>
              <a:r>
                <a:rPr lang="en-US" sz="2247">
                  <a:solidFill>
                    <a:srgbClr val="000000"/>
                  </a:solidFill>
                  <a:latin typeface="Lato 1"/>
                  <a:ea typeface="Lato 1"/>
                  <a:cs typeface="Lato 1"/>
                  <a:sym typeface="Lato 1"/>
                </a:rPr>
                <a:t>over the year</a:t>
              </a:r>
            </a:p>
          </p:txBody>
        </p:sp>
        <p:sp>
          <p:nvSpPr>
            <p:cNvPr id="19" name="TextBox 19"/>
            <p:cNvSpPr txBox="1"/>
            <p:nvPr/>
          </p:nvSpPr>
          <p:spPr>
            <a:xfrm>
              <a:off x="1256648" y="4705422"/>
              <a:ext cx="6335523" cy="444500"/>
            </a:xfrm>
            <a:prstGeom prst="rect">
              <a:avLst/>
            </a:prstGeom>
          </p:spPr>
          <p:txBody>
            <a:bodyPr lIns="0" tIns="0" rIns="0" bIns="0" rtlCol="0" anchor="t">
              <a:spAutoFit/>
            </a:bodyPr>
            <a:lstStyle/>
            <a:p>
              <a:pPr algn="ctr">
                <a:lnSpc>
                  <a:spcPts val="2696"/>
                </a:lnSpc>
              </a:pPr>
              <a:r>
                <a:rPr lang="en-US" sz="2247">
                  <a:solidFill>
                    <a:srgbClr val="000000"/>
                  </a:solidFill>
                  <a:latin typeface="Lato 1"/>
                  <a:ea typeface="Lato 1"/>
                  <a:cs typeface="Lato 1"/>
                  <a:sym typeface="Lato 1"/>
                </a:rPr>
                <a:t>Free to use</a:t>
              </a:r>
            </a:p>
          </p:txBody>
        </p:sp>
        <p:sp>
          <p:nvSpPr>
            <p:cNvPr id="20" name="TextBox 20"/>
            <p:cNvSpPr txBox="1"/>
            <p:nvPr/>
          </p:nvSpPr>
          <p:spPr>
            <a:xfrm>
              <a:off x="1297222" y="5815743"/>
              <a:ext cx="6335523" cy="444500"/>
            </a:xfrm>
            <a:prstGeom prst="rect">
              <a:avLst/>
            </a:prstGeom>
          </p:spPr>
          <p:txBody>
            <a:bodyPr lIns="0" tIns="0" rIns="0" bIns="0" rtlCol="0" anchor="t">
              <a:spAutoFit/>
            </a:bodyPr>
            <a:lstStyle/>
            <a:p>
              <a:pPr algn="ctr">
                <a:lnSpc>
                  <a:spcPts val="2696"/>
                </a:lnSpc>
              </a:pPr>
              <a:r>
                <a:rPr lang="en-US" sz="2247">
                  <a:solidFill>
                    <a:srgbClr val="000000"/>
                  </a:solidFill>
                  <a:latin typeface="Lato 1"/>
                  <a:ea typeface="Lato 1"/>
                  <a:cs typeface="Lato 1"/>
                  <a:sym typeface="Lato 1"/>
                </a:rPr>
                <a:t>Secure site</a:t>
              </a:r>
            </a:p>
          </p:txBody>
        </p:sp>
        <p:sp>
          <p:nvSpPr>
            <p:cNvPr id="21" name="TextBox 21"/>
            <p:cNvSpPr txBox="1"/>
            <p:nvPr/>
          </p:nvSpPr>
          <p:spPr>
            <a:xfrm>
              <a:off x="1256648" y="6895243"/>
              <a:ext cx="6335523" cy="444500"/>
            </a:xfrm>
            <a:prstGeom prst="rect">
              <a:avLst/>
            </a:prstGeom>
          </p:spPr>
          <p:txBody>
            <a:bodyPr lIns="0" tIns="0" rIns="0" bIns="0" rtlCol="0" anchor="t">
              <a:spAutoFit/>
            </a:bodyPr>
            <a:lstStyle/>
            <a:p>
              <a:pPr algn="ctr">
                <a:lnSpc>
                  <a:spcPts val="2696"/>
                </a:lnSpc>
              </a:pPr>
              <a:r>
                <a:rPr lang="en-US" sz="2247">
                  <a:solidFill>
                    <a:srgbClr val="000000"/>
                  </a:solidFill>
                  <a:latin typeface="Lato 1"/>
                  <a:ea typeface="Lato 1"/>
                  <a:cs typeface="Lato 1"/>
                  <a:sym typeface="Lato 1"/>
                </a:rPr>
                <a:t>Apply quickly</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25E93"/>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7" name="TextBox 7"/>
          <p:cNvSpPr txBox="1"/>
          <p:nvPr/>
        </p:nvSpPr>
        <p:spPr>
          <a:xfrm>
            <a:off x="1028258" y="1011632"/>
            <a:ext cx="13961406"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Where else to look</a:t>
            </a:r>
          </a:p>
        </p:txBody>
      </p:sp>
      <p:grpSp>
        <p:nvGrpSpPr>
          <p:cNvPr id="8" name="Group 8"/>
          <p:cNvGrpSpPr/>
          <p:nvPr/>
        </p:nvGrpSpPr>
        <p:grpSpPr>
          <a:xfrm>
            <a:off x="5458979" y="2231459"/>
            <a:ext cx="3458606" cy="2912041"/>
            <a:chOff x="0" y="0"/>
            <a:chExt cx="1239486" cy="1043610"/>
          </a:xfrm>
        </p:grpSpPr>
        <p:sp>
          <p:nvSpPr>
            <p:cNvPr id="9" name="Freeform 9"/>
            <p:cNvSpPr/>
            <p:nvPr/>
          </p:nvSpPr>
          <p:spPr>
            <a:xfrm>
              <a:off x="0" y="0"/>
              <a:ext cx="1239486" cy="1043610"/>
            </a:xfrm>
            <a:custGeom>
              <a:avLst/>
              <a:gdLst/>
              <a:ahLst/>
              <a:cxnLst/>
              <a:rect l="l" t="t" r="r" b="b"/>
              <a:pathLst>
                <a:path w="1239486" h="1043610">
                  <a:moveTo>
                    <a:pt x="82823" y="0"/>
                  </a:moveTo>
                  <a:lnTo>
                    <a:pt x="1156664" y="0"/>
                  </a:lnTo>
                  <a:cubicBezTo>
                    <a:pt x="1202405" y="0"/>
                    <a:pt x="1239486" y="37081"/>
                    <a:pt x="1239486" y="82823"/>
                  </a:cubicBezTo>
                  <a:lnTo>
                    <a:pt x="1239486" y="960787"/>
                  </a:lnTo>
                  <a:cubicBezTo>
                    <a:pt x="1239486" y="1006529"/>
                    <a:pt x="1202405" y="1043610"/>
                    <a:pt x="1156664" y="1043610"/>
                  </a:cubicBezTo>
                  <a:lnTo>
                    <a:pt x="82823" y="1043610"/>
                  </a:lnTo>
                  <a:cubicBezTo>
                    <a:pt x="37081" y="1043610"/>
                    <a:pt x="0" y="1006529"/>
                    <a:pt x="0" y="960787"/>
                  </a:cubicBezTo>
                  <a:lnTo>
                    <a:pt x="0" y="82823"/>
                  </a:lnTo>
                  <a:cubicBezTo>
                    <a:pt x="0" y="37081"/>
                    <a:pt x="37081" y="0"/>
                    <a:pt x="82823" y="0"/>
                  </a:cubicBezTo>
                  <a:close/>
                </a:path>
              </a:pathLst>
            </a:custGeom>
            <a:solidFill>
              <a:srgbClr val="000000">
                <a:alpha val="0"/>
              </a:srgbClr>
            </a:solidFill>
            <a:ln w="57150" cap="rnd">
              <a:solidFill>
                <a:srgbClr val="EC5F65"/>
              </a:solidFill>
              <a:prstDash val="solid"/>
              <a:round/>
            </a:ln>
          </p:spPr>
          <p:txBody>
            <a:bodyPr/>
            <a:lstStyle/>
            <a:p>
              <a:endParaRPr lang="en-GB"/>
            </a:p>
          </p:txBody>
        </p:sp>
        <p:sp>
          <p:nvSpPr>
            <p:cNvPr id="10" name="TextBox 10"/>
            <p:cNvSpPr txBox="1"/>
            <p:nvPr/>
          </p:nvSpPr>
          <p:spPr>
            <a:xfrm>
              <a:off x="0" y="-28575"/>
              <a:ext cx="1239486" cy="1072185"/>
            </a:xfrm>
            <a:prstGeom prst="rect">
              <a:avLst/>
            </a:prstGeom>
          </p:spPr>
          <p:txBody>
            <a:bodyPr lIns="50800" tIns="50800" rIns="50800" bIns="50800" rtlCol="0" anchor="ctr"/>
            <a:lstStyle/>
            <a:p>
              <a:pPr algn="ctr">
                <a:lnSpc>
                  <a:spcPts val="2468"/>
                </a:lnSpc>
              </a:pPr>
              <a:endParaRPr/>
            </a:p>
          </p:txBody>
        </p:sp>
      </p:grpSp>
      <p:grpSp>
        <p:nvGrpSpPr>
          <p:cNvPr id="15" name="Group 15"/>
          <p:cNvGrpSpPr/>
          <p:nvPr/>
        </p:nvGrpSpPr>
        <p:grpSpPr>
          <a:xfrm>
            <a:off x="9374785" y="2231459"/>
            <a:ext cx="3458606" cy="2912041"/>
            <a:chOff x="0" y="0"/>
            <a:chExt cx="1239486" cy="1043610"/>
          </a:xfrm>
        </p:grpSpPr>
        <p:sp>
          <p:nvSpPr>
            <p:cNvPr id="16" name="Freeform 16"/>
            <p:cNvSpPr/>
            <p:nvPr/>
          </p:nvSpPr>
          <p:spPr>
            <a:xfrm>
              <a:off x="0" y="0"/>
              <a:ext cx="1239486" cy="1043610"/>
            </a:xfrm>
            <a:custGeom>
              <a:avLst/>
              <a:gdLst/>
              <a:ahLst/>
              <a:cxnLst/>
              <a:rect l="l" t="t" r="r" b="b"/>
              <a:pathLst>
                <a:path w="1239486" h="1043610">
                  <a:moveTo>
                    <a:pt x="82823" y="0"/>
                  </a:moveTo>
                  <a:lnTo>
                    <a:pt x="1156664" y="0"/>
                  </a:lnTo>
                  <a:cubicBezTo>
                    <a:pt x="1202405" y="0"/>
                    <a:pt x="1239486" y="37081"/>
                    <a:pt x="1239486" y="82823"/>
                  </a:cubicBezTo>
                  <a:lnTo>
                    <a:pt x="1239486" y="960787"/>
                  </a:lnTo>
                  <a:cubicBezTo>
                    <a:pt x="1239486" y="1006529"/>
                    <a:pt x="1202405" y="1043610"/>
                    <a:pt x="1156664" y="1043610"/>
                  </a:cubicBezTo>
                  <a:lnTo>
                    <a:pt x="82823" y="1043610"/>
                  </a:lnTo>
                  <a:cubicBezTo>
                    <a:pt x="37081" y="1043610"/>
                    <a:pt x="0" y="1006529"/>
                    <a:pt x="0" y="960787"/>
                  </a:cubicBezTo>
                  <a:lnTo>
                    <a:pt x="0" y="82823"/>
                  </a:lnTo>
                  <a:cubicBezTo>
                    <a:pt x="0" y="37081"/>
                    <a:pt x="37081" y="0"/>
                    <a:pt x="82823" y="0"/>
                  </a:cubicBezTo>
                  <a:close/>
                </a:path>
              </a:pathLst>
            </a:custGeom>
            <a:solidFill>
              <a:srgbClr val="000000">
                <a:alpha val="0"/>
              </a:srgbClr>
            </a:solidFill>
            <a:ln w="57150" cap="rnd">
              <a:solidFill>
                <a:srgbClr val="006992"/>
              </a:solidFill>
              <a:prstDash val="solid"/>
              <a:round/>
            </a:ln>
          </p:spPr>
          <p:txBody>
            <a:bodyPr/>
            <a:lstStyle/>
            <a:p>
              <a:endParaRPr lang="en-GB"/>
            </a:p>
          </p:txBody>
        </p:sp>
        <p:sp>
          <p:nvSpPr>
            <p:cNvPr id="17" name="TextBox 17"/>
            <p:cNvSpPr txBox="1"/>
            <p:nvPr/>
          </p:nvSpPr>
          <p:spPr>
            <a:xfrm>
              <a:off x="0" y="-28575"/>
              <a:ext cx="1239486" cy="1072185"/>
            </a:xfrm>
            <a:prstGeom prst="rect">
              <a:avLst/>
            </a:prstGeom>
          </p:spPr>
          <p:txBody>
            <a:bodyPr lIns="50800" tIns="50800" rIns="50800" bIns="50800" rtlCol="0" anchor="ctr"/>
            <a:lstStyle/>
            <a:p>
              <a:pPr algn="ctr">
                <a:lnSpc>
                  <a:spcPts val="2468"/>
                </a:lnSpc>
              </a:pPr>
              <a:endParaRPr/>
            </a:p>
          </p:txBody>
        </p:sp>
      </p:grpSp>
      <p:sp>
        <p:nvSpPr>
          <p:cNvPr id="11" name="Freeform 11"/>
          <p:cNvSpPr/>
          <p:nvPr/>
        </p:nvSpPr>
        <p:spPr>
          <a:xfrm>
            <a:off x="10471322" y="2581774"/>
            <a:ext cx="1490540" cy="1490540"/>
          </a:xfrm>
          <a:custGeom>
            <a:avLst/>
            <a:gdLst/>
            <a:ahLst/>
            <a:cxnLst/>
            <a:rect l="l" t="t" r="r" b="b"/>
            <a:pathLst>
              <a:path w="1490540" h="1490540">
                <a:moveTo>
                  <a:pt x="0" y="0"/>
                </a:moveTo>
                <a:lnTo>
                  <a:pt x="1490540" y="0"/>
                </a:lnTo>
                <a:lnTo>
                  <a:pt x="1490540" y="1490540"/>
                </a:lnTo>
                <a:lnTo>
                  <a:pt x="0" y="14905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12" name="Group 12"/>
          <p:cNvGrpSpPr/>
          <p:nvPr/>
        </p:nvGrpSpPr>
        <p:grpSpPr>
          <a:xfrm>
            <a:off x="7300787" y="5600700"/>
            <a:ext cx="3458606" cy="2912041"/>
            <a:chOff x="0" y="0"/>
            <a:chExt cx="1239486" cy="1043610"/>
          </a:xfrm>
        </p:grpSpPr>
        <p:sp>
          <p:nvSpPr>
            <p:cNvPr id="13" name="Freeform 13"/>
            <p:cNvSpPr/>
            <p:nvPr/>
          </p:nvSpPr>
          <p:spPr>
            <a:xfrm>
              <a:off x="0" y="0"/>
              <a:ext cx="1239486" cy="1043610"/>
            </a:xfrm>
            <a:custGeom>
              <a:avLst/>
              <a:gdLst/>
              <a:ahLst/>
              <a:cxnLst/>
              <a:rect l="l" t="t" r="r" b="b"/>
              <a:pathLst>
                <a:path w="1239486" h="1043610">
                  <a:moveTo>
                    <a:pt x="82823" y="0"/>
                  </a:moveTo>
                  <a:lnTo>
                    <a:pt x="1156664" y="0"/>
                  </a:lnTo>
                  <a:cubicBezTo>
                    <a:pt x="1202405" y="0"/>
                    <a:pt x="1239486" y="37081"/>
                    <a:pt x="1239486" y="82823"/>
                  </a:cubicBezTo>
                  <a:lnTo>
                    <a:pt x="1239486" y="960787"/>
                  </a:lnTo>
                  <a:cubicBezTo>
                    <a:pt x="1239486" y="1006529"/>
                    <a:pt x="1202405" y="1043610"/>
                    <a:pt x="1156664" y="1043610"/>
                  </a:cubicBezTo>
                  <a:lnTo>
                    <a:pt x="82823" y="1043610"/>
                  </a:lnTo>
                  <a:cubicBezTo>
                    <a:pt x="37081" y="1043610"/>
                    <a:pt x="0" y="1006529"/>
                    <a:pt x="0" y="960787"/>
                  </a:cubicBezTo>
                  <a:lnTo>
                    <a:pt x="0" y="82823"/>
                  </a:lnTo>
                  <a:cubicBezTo>
                    <a:pt x="0" y="37081"/>
                    <a:pt x="37081" y="0"/>
                    <a:pt x="82823" y="0"/>
                  </a:cubicBezTo>
                  <a:close/>
                </a:path>
              </a:pathLst>
            </a:custGeom>
            <a:solidFill>
              <a:srgbClr val="000000">
                <a:alpha val="0"/>
              </a:srgbClr>
            </a:solidFill>
            <a:ln w="57150" cap="rnd">
              <a:solidFill>
                <a:srgbClr val="E8B463"/>
              </a:solidFill>
              <a:prstDash val="solid"/>
              <a:round/>
            </a:ln>
          </p:spPr>
          <p:txBody>
            <a:bodyPr/>
            <a:lstStyle/>
            <a:p>
              <a:endParaRPr lang="en-GB"/>
            </a:p>
          </p:txBody>
        </p:sp>
        <p:sp>
          <p:nvSpPr>
            <p:cNvPr id="14" name="TextBox 14"/>
            <p:cNvSpPr txBox="1"/>
            <p:nvPr/>
          </p:nvSpPr>
          <p:spPr>
            <a:xfrm>
              <a:off x="0" y="-28575"/>
              <a:ext cx="1239486" cy="1072185"/>
            </a:xfrm>
            <a:prstGeom prst="rect">
              <a:avLst/>
            </a:prstGeom>
          </p:spPr>
          <p:txBody>
            <a:bodyPr lIns="50800" tIns="50800" rIns="50800" bIns="50800" rtlCol="0" anchor="ctr"/>
            <a:lstStyle/>
            <a:p>
              <a:pPr algn="ctr">
                <a:lnSpc>
                  <a:spcPts val="2468"/>
                </a:lnSpc>
              </a:pPr>
              <a:endParaRPr/>
            </a:p>
          </p:txBody>
        </p:sp>
      </p:grpSp>
      <p:grpSp>
        <p:nvGrpSpPr>
          <p:cNvPr id="18" name="Group 18"/>
          <p:cNvGrpSpPr/>
          <p:nvPr/>
        </p:nvGrpSpPr>
        <p:grpSpPr>
          <a:xfrm>
            <a:off x="13290591" y="2231459"/>
            <a:ext cx="3458606" cy="2912041"/>
            <a:chOff x="0" y="0"/>
            <a:chExt cx="1239486" cy="1043610"/>
          </a:xfrm>
        </p:grpSpPr>
        <p:sp>
          <p:nvSpPr>
            <p:cNvPr id="19" name="Freeform 19"/>
            <p:cNvSpPr/>
            <p:nvPr/>
          </p:nvSpPr>
          <p:spPr>
            <a:xfrm>
              <a:off x="0" y="0"/>
              <a:ext cx="1239486" cy="1043610"/>
            </a:xfrm>
            <a:custGeom>
              <a:avLst/>
              <a:gdLst/>
              <a:ahLst/>
              <a:cxnLst/>
              <a:rect l="l" t="t" r="r" b="b"/>
              <a:pathLst>
                <a:path w="1239486" h="1043610">
                  <a:moveTo>
                    <a:pt x="82823" y="0"/>
                  </a:moveTo>
                  <a:lnTo>
                    <a:pt x="1156664" y="0"/>
                  </a:lnTo>
                  <a:cubicBezTo>
                    <a:pt x="1202405" y="0"/>
                    <a:pt x="1239486" y="37081"/>
                    <a:pt x="1239486" y="82823"/>
                  </a:cubicBezTo>
                  <a:lnTo>
                    <a:pt x="1239486" y="960787"/>
                  </a:lnTo>
                  <a:cubicBezTo>
                    <a:pt x="1239486" y="1006529"/>
                    <a:pt x="1202405" y="1043610"/>
                    <a:pt x="1156664" y="1043610"/>
                  </a:cubicBezTo>
                  <a:lnTo>
                    <a:pt x="82823" y="1043610"/>
                  </a:lnTo>
                  <a:cubicBezTo>
                    <a:pt x="37081" y="1043610"/>
                    <a:pt x="0" y="1006529"/>
                    <a:pt x="0" y="960787"/>
                  </a:cubicBezTo>
                  <a:lnTo>
                    <a:pt x="0" y="82823"/>
                  </a:lnTo>
                  <a:cubicBezTo>
                    <a:pt x="0" y="37081"/>
                    <a:pt x="37081" y="0"/>
                    <a:pt x="82823" y="0"/>
                  </a:cubicBezTo>
                  <a:close/>
                </a:path>
              </a:pathLst>
            </a:custGeom>
            <a:solidFill>
              <a:srgbClr val="000000">
                <a:alpha val="0"/>
              </a:srgbClr>
            </a:solidFill>
            <a:ln w="57150" cap="rnd">
              <a:solidFill>
                <a:srgbClr val="00A8A8"/>
              </a:solidFill>
              <a:prstDash val="solid"/>
              <a:round/>
            </a:ln>
          </p:spPr>
          <p:txBody>
            <a:bodyPr/>
            <a:lstStyle/>
            <a:p>
              <a:endParaRPr lang="en-GB"/>
            </a:p>
          </p:txBody>
        </p:sp>
        <p:sp>
          <p:nvSpPr>
            <p:cNvPr id="20" name="TextBox 20"/>
            <p:cNvSpPr txBox="1"/>
            <p:nvPr/>
          </p:nvSpPr>
          <p:spPr>
            <a:xfrm>
              <a:off x="0" y="-28575"/>
              <a:ext cx="1239486" cy="1072185"/>
            </a:xfrm>
            <a:prstGeom prst="rect">
              <a:avLst/>
            </a:prstGeom>
          </p:spPr>
          <p:txBody>
            <a:bodyPr lIns="50800" tIns="50800" rIns="50800" bIns="50800" rtlCol="0" anchor="ctr"/>
            <a:lstStyle/>
            <a:p>
              <a:pPr algn="ctr">
                <a:lnSpc>
                  <a:spcPts val="2468"/>
                </a:lnSpc>
              </a:pPr>
              <a:endParaRPr/>
            </a:p>
          </p:txBody>
        </p:sp>
      </p:grpSp>
      <p:grpSp>
        <p:nvGrpSpPr>
          <p:cNvPr id="21" name="Group 21"/>
          <p:cNvGrpSpPr/>
          <p:nvPr/>
        </p:nvGrpSpPr>
        <p:grpSpPr>
          <a:xfrm>
            <a:off x="3384981" y="5600700"/>
            <a:ext cx="3458606" cy="2912041"/>
            <a:chOff x="0" y="0"/>
            <a:chExt cx="1239486" cy="1043610"/>
          </a:xfrm>
        </p:grpSpPr>
        <p:sp>
          <p:nvSpPr>
            <p:cNvPr id="22" name="Freeform 22"/>
            <p:cNvSpPr/>
            <p:nvPr/>
          </p:nvSpPr>
          <p:spPr>
            <a:xfrm>
              <a:off x="0" y="0"/>
              <a:ext cx="1239486" cy="1043610"/>
            </a:xfrm>
            <a:custGeom>
              <a:avLst/>
              <a:gdLst/>
              <a:ahLst/>
              <a:cxnLst/>
              <a:rect l="l" t="t" r="r" b="b"/>
              <a:pathLst>
                <a:path w="1239486" h="1043610">
                  <a:moveTo>
                    <a:pt x="82823" y="0"/>
                  </a:moveTo>
                  <a:lnTo>
                    <a:pt x="1156664" y="0"/>
                  </a:lnTo>
                  <a:cubicBezTo>
                    <a:pt x="1202405" y="0"/>
                    <a:pt x="1239486" y="37081"/>
                    <a:pt x="1239486" y="82823"/>
                  </a:cubicBezTo>
                  <a:lnTo>
                    <a:pt x="1239486" y="960787"/>
                  </a:lnTo>
                  <a:cubicBezTo>
                    <a:pt x="1239486" y="1006529"/>
                    <a:pt x="1202405" y="1043610"/>
                    <a:pt x="1156664" y="1043610"/>
                  </a:cubicBezTo>
                  <a:lnTo>
                    <a:pt x="82823" y="1043610"/>
                  </a:lnTo>
                  <a:cubicBezTo>
                    <a:pt x="37081" y="1043610"/>
                    <a:pt x="0" y="1006529"/>
                    <a:pt x="0" y="960787"/>
                  </a:cubicBezTo>
                  <a:lnTo>
                    <a:pt x="0" y="82823"/>
                  </a:lnTo>
                  <a:cubicBezTo>
                    <a:pt x="0" y="37081"/>
                    <a:pt x="37081" y="0"/>
                    <a:pt x="82823" y="0"/>
                  </a:cubicBezTo>
                  <a:close/>
                </a:path>
              </a:pathLst>
            </a:custGeom>
            <a:solidFill>
              <a:srgbClr val="000000">
                <a:alpha val="0"/>
              </a:srgbClr>
            </a:solidFill>
            <a:ln w="57150" cap="rnd">
              <a:solidFill>
                <a:srgbClr val="525E93"/>
              </a:solidFill>
              <a:prstDash val="solid"/>
              <a:round/>
            </a:ln>
          </p:spPr>
          <p:txBody>
            <a:bodyPr/>
            <a:lstStyle/>
            <a:p>
              <a:endParaRPr lang="en-GB"/>
            </a:p>
          </p:txBody>
        </p:sp>
        <p:sp>
          <p:nvSpPr>
            <p:cNvPr id="23" name="TextBox 23"/>
            <p:cNvSpPr txBox="1"/>
            <p:nvPr/>
          </p:nvSpPr>
          <p:spPr>
            <a:xfrm>
              <a:off x="0" y="-28575"/>
              <a:ext cx="1239486" cy="1072185"/>
            </a:xfrm>
            <a:prstGeom prst="rect">
              <a:avLst/>
            </a:prstGeom>
          </p:spPr>
          <p:txBody>
            <a:bodyPr lIns="50800" tIns="50800" rIns="50800" bIns="50800" rtlCol="0" anchor="ctr"/>
            <a:lstStyle/>
            <a:p>
              <a:pPr algn="ctr">
                <a:lnSpc>
                  <a:spcPts val="2468"/>
                </a:lnSpc>
              </a:pPr>
              <a:endParaRPr/>
            </a:p>
          </p:txBody>
        </p:sp>
      </p:grpSp>
      <p:sp>
        <p:nvSpPr>
          <p:cNvPr id="24" name="Freeform 24"/>
          <p:cNvSpPr/>
          <p:nvPr/>
        </p:nvSpPr>
        <p:spPr>
          <a:xfrm>
            <a:off x="8208531" y="6029325"/>
            <a:ext cx="1870938" cy="1398526"/>
          </a:xfrm>
          <a:custGeom>
            <a:avLst/>
            <a:gdLst/>
            <a:ahLst/>
            <a:cxnLst/>
            <a:rect l="l" t="t" r="r" b="b"/>
            <a:pathLst>
              <a:path w="1870938" h="1398526">
                <a:moveTo>
                  <a:pt x="0" y="0"/>
                </a:moveTo>
                <a:lnTo>
                  <a:pt x="1870938" y="0"/>
                </a:lnTo>
                <a:lnTo>
                  <a:pt x="1870938" y="1398526"/>
                </a:lnTo>
                <a:lnTo>
                  <a:pt x="0" y="13985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37" name="Group 37"/>
          <p:cNvGrpSpPr/>
          <p:nvPr/>
        </p:nvGrpSpPr>
        <p:grpSpPr>
          <a:xfrm>
            <a:off x="11104088" y="5520966"/>
            <a:ext cx="3571110" cy="2991775"/>
            <a:chOff x="-40319" y="-28575"/>
            <a:chExt cx="1279805" cy="1072185"/>
          </a:xfrm>
        </p:grpSpPr>
        <p:sp>
          <p:nvSpPr>
            <p:cNvPr id="38" name="Freeform 38"/>
            <p:cNvSpPr/>
            <p:nvPr/>
          </p:nvSpPr>
          <p:spPr>
            <a:xfrm>
              <a:off x="-40319" y="0"/>
              <a:ext cx="1239486" cy="1043610"/>
            </a:xfrm>
            <a:custGeom>
              <a:avLst/>
              <a:gdLst/>
              <a:ahLst/>
              <a:cxnLst/>
              <a:rect l="l" t="t" r="r" b="b"/>
              <a:pathLst>
                <a:path w="1239486" h="1043610">
                  <a:moveTo>
                    <a:pt x="82823" y="0"/>
                  </a:moveTo>
                  <a:lnTo>
                    <a:pt x="1156664" y="0"/>
                  </a:lnTo>
                  <a:cubicBezTo>
                    <a:pt x="1202405" y="0"/>
                    <a:pt x="1239486" y="37081"/>
                    <a:pt x="1239486" y="82823"/>
                  </a:cubicBezTo>
                  <a:lnTo>
                    <a:pt x="1239486" y="960787"/>
                  </a:lnTo>
                  <a:cubicBezTo>
                    <a:pt x="1239486" y="1006529"/>
                    <a:pt x="1202405" y="1043610"/>
                    <a:pt x="1156664" y="1043610"/>
                  </a:cubicBezTo>
                  <a:lnTo>
                    <a:pt x="82823" y="1043610"/>
                  </a:lnTo>
                  <a:cubicBezTo>
                    <a:pt x="37081" y="1043610"/>
                    <a:pt x="0" y="1006529"/>
                    <a:pt x="0" y="960787"/>
                  </a:cubicBezTo>
                  <a:lnTo>
                    <a:pt x="0" y="82823"/>
                  </a:lnTo>
                  <a:cubicBezTo>
                    <a:pt x="0" y="37081"/>
                    <a:pt x="37081" y="0"/>
                    <a:pt x="82823" y="0"/>
                  </a:cubicBezTo>
                  <a:close/>
                </a:path>
              </a:pathLst>
            </a:custGeom>
            <a:solidFill>
              <a:srgbClr val="000000">
                <a:alpha val="0"/>
              </a:srgbClr>
            </a:solidFill>
            <a:ln w="57150" cap="rnd">
              <a:solidFill>
                <a:srgbClr val="EC5F65"/>
              </a:solidFill>
              <a:prstDash val="solid"/>
              <a:round/>
            </a:ln>
          </p:spPr>
          <p:txBody>
            <a:bodyPr/>
            <a:lstStyle/>
            <a:p>
              <a:endParaRPr lang="en-GB"/>
            </a:p>
          </p:txBody>
        </p:sp>
        <p:sp>
          <p:nvSpPr>
            <p:cNvPr id="39" name="TextBox 39"/>
            <p:cNvSpPr txBox="1"/>
            <p:nvPr/>
          </p:nvSpPr>
          <p:spPr>
            <a:xfrm>
              <a:off x="0" y="-28575"/>
              <a:ext cx="1239486" cy="1072185"/>
            </a:xfrm>
            <a:prstGeom prst="rect">
              <a:avLst/>
            </a:prstGeom>
          </p:spPr>
          <p:txBody>
            <a:bodyPr lIns="50800" tIns="50800" rIns="50800" bIns="50800" rtlCol="0" anchor="ctr"/>
            <a:lstStyle/>
            <a:p>
              <a:pPr algn="ctr">
                <a:lnSpc>
                  <a:spcPts val="2468"/>
                </a:lnSpc>
              </a:pPr>
              <a:endParaRPr/>
            </a:p>
          </p:txBody>
        </p:sp>
      </p:grpSp>
      <p:sp>
        <p:nvSpPr>
          <p:cNvPr id="25" name="Freeform 25"/>
          <p:cNvSpPr/>
          <p:nvPr/>
        </p:nvSpPr>
        <p:spPr>
          <a:xfrm>
            <a:off x="12058457" y="5826905"/>
            <a:ext cx="1774876" cy="1600946"/>
          </a:xfrm>
          <a:custGeom>
            <a:avLst/>
            <a:gdLst/>
            <a:ahLst/>
            <a:cxnLst/>
            <a:rect l="l" t="t" r="r" b="b"/>
            <a:pathLst>
              <a:path w="1774876" h="1600946">
                <a:moveTo>
                  <a:pt x="0" y="0"/>
                </a:moveTo>
                <a:lnTo>
                  <a:pt x="1774876" y="0"/>
                </a:lnTo>
                <a:lnTo>
                  <a:pt x="1774876" y="1600946"/>
                </a:lnTo>
                <a:lnTo>
                  <a:pt x="0" y="1600946"/>
                </a:lnTo>
                <a:lnTo>
                  <a:pt x="0" y="0"/>
                </a:lnTo>
                <a:close/>
              </a:path>
            </a:pathLst>
          </a:custGeom>
          <a:blipFill>
            <a:blip r:embed="rId9"/>
            <a:stretch>
              <a:fillRect/>
            </a:stretch>
          </a:blipFill>
        </p:spPr>
        <p:txBody>
          <a:bodyPr/>
          <a:lstStyle/>
          <a:p>
            <a:endParaRPr lang="en-GB"/>
          </a:p>
        </p:txBody>
      </p:sp>
      <p:sp>
        <p:nvSpPr>
          <p:cNvPr id="26" name="Freeform 26"/>
          <p:cNvSpPr/>
          <p:nvPr/>
        </p:nvSpPr>
        <p:spPr>
          <a:xfrm>
            <a:off x="4440960" y="6074437"/>
            <a:ext cx="1346648" cy="1353415"/>
          </a:xfrm>
          <a:custGeom>
            <a:avLst/>
            <a:gdLst/>
            <a:ahLst/>
            <a:cxnLst/>
            <a:rect l="l" t="t" r="r" b="b"/>
            <a:pathLst>
              <a:path w="1346648" h="1353415">
                <a:moveTo>
                  <a:pt x="0" y="0"/>
                </a:moveTo>
                <a:lnTo>
                  <a:pt x="1346648" y="0"/>
                </a:lnTo>
                <a:lnTo>
                  <a:pt x="1346648" y="1353414"/>
                </a:lnTo>
                <a:lnTo>
                  <a:pt x="0" y="135341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grpSp>
        <p:nvGrpSpPr>
          <p:cNvPr id="27" name="Group 27"/>
          <p:cNvGrpSpPr/>
          <p:nvPr/>
        </p:nvGrpSpPr>
        <p:grpSpPr>
          <a:xfrm>
            <a:off x="1543174" y="2231459"/>
            <a:ext cx="3458606" cy="2912041"/>
            <a:chOff x="0" y="0"/>
            <a:chExt cx="1239486" cy="1043610"/>
          </a:xfrm>
        </p:grpSpPr>
        <p:sp>
          <p:nvSpPr>
            <p:cNvPr id="28" name="Freeform 28"/>
            <p:cNvSpPr/>
            <p:nvPr/>
          </p:nvSpPr>
          <p:spPr>
            <a:xfrm>
              <a:off x="0" y="0"/>
              <a:ext cx="1239486" cy="1043610"/>
            </a:xfrm>
            <a:custGeom>
              <a:avLst/>
              <a:gdLst/>
              <a:ahLst/>
              <a:cxnLst/>
              <a:rect l="l" t="t" r="r" b="b"/>
              <a:pathLst>
                <a:path w="1239486" h="1043610">
                  <a:moveTo>
                    <a:pt x="82823" y="0"/>
                  </a:moveTo>
                  <a:lnTo>
                    <a:pt x="1156664" y="0"/>
                  </a:lnTo>
                  <a:cubicBezTo>
                    <a:pt x="1202405" y="0"/>
                    <a:pt x="1239486" y="37081"/>
                    <a:pt x="1239486" y="82823"/>
                  </a:cubicBezTo>
                  <a:lnTo>
                    <a:pt x="1239486" y="960787"/>
                  </a:lnTo>
                  <a:cubicBezTo>
                    <a:pt x="1239486" y="1006529"/>
                    <a:pt x="1202405" y="1043610"/>
                    <a:pt x="1156664" y="1043610"/>
                  </a:cubicBezTo>
                  <a:lnTo>
                    <a:pt x="82823" y="1043610"/>
                  </a:lnTo>
                  <a:cubicBezTo>
                    <a:pt x="37081" y="1043610"/>
                    <a:pt x="0" y="1006529"/>
                    <a:pt x="0" y="960787"/>
                  </a:cubicBezTo>
                  <a:lnTo>
                    <a:pt x="0" y="82823"/>
                  </a:lnTo>
                  <a:cubicBezTo>
                    <a:pt x="0" y="37081"/>
                    <a:pt x="37081" y="0"/>
                    <a:pt x="82823" y="0"/>
                  </a:cubicBezTo>
                  <a:close/>
                </a:path>
              </a:pathLst>
            </a:custGeom>
            <a:solidFill>
              <a:srgbClr val="000000">
                <a:alpha val="0"/>
              </a:srgbClr>
            </a:solidFill>
            <a:ln w="57150" cap="rnd">
              <a:solidFill>
                <a:srgbClr val="E8B463"/>
              </a:solidFill>
              <a:prstDash val="solid"/>
              <a:round/>
            </a:ln>
          </p:spPr>
          <p:txBody>
            <a:bodyPr/>
            <a:lstStyle/>
            <a:p>
              <a:endParaRPr lang="en-GB"/>
            </a:p>
          </p:txBody>
        </p:sp>
        <p:sp>
          <p:nvSpPr>
            <p:cNvPr id="29" name="TextBox 29"/>
            <p:cNvSpPr txBox="1"/>
            <p:nvPr/>
          </p:nvSpPr>
          <p:spPr>
            <a:xfrm>
              <a:off x="0" y="-28575"/>
              <a:ext cx="1239486" cy="1072185"/>
            </a:xfrm>
            <a:prstGeom prst="rect">
              <a:avLst/>
            </a:prstGeom>
          </p:spPr>
          <p:txBody>
            <a:bodyPr lIns="50800" tIns="50800" rIns="50800" bIns="50800" rtlCol="0" anchor="ctr"/>
            <a:lstStyle/>
            <a:p>
              <a:pPr algn="ctr">
                <a:lnSpc>
                  <a:spcPts val="2468"/>
                </a:lnSpc>
              </a:pPr>
              <a:endParaRPr/>
            </a:p>
          </p:txBody>
        </p:sp>
      </p:grpSp>
      <p:grpSp>
        <p:nvGrpSpPr>
          <p:cNvPr id="30" name="Group 30"/>
          <p:cNvGrpSpPr/>
          <p:nvPr/>
        </p:nvGrpSpPr>
        <p:grpSpPr>
          <a:xfrm>
            <a:off x="2295627" y="2581774"/>
            <a:ext cx="1953699" cy="1344861"/>
            <a:chOff x="0" y="0"/>
            <a:chExt cx="2604932" cy="1793148"/>
          </a:xfrm>
        </p:grpSpPr>
        <p:sp>
          <p:nvSpPr>
            <p:cNvPr id="31" name="Freeform 31"/>
            <p:cNvSpPr/>
            <p:nvPr/>
          </p:nvSpPr>
          <p:spPr>
            <a:xfrm>
              <a:off x="0" y="0"/>
              <a:ext cx="2604932" cy="1793148"/>
            </a:xfrm>
            <a:custGeom>
              <a:avLst/>
              <a:gdLst/>
              <a:ahLst/>
              <a:cxnLst/>
              <a:rect l="l" t="t" r="r" b="b"/>
              <a:pathLst>
                <a:path w="2604932" h="1793148">
                  <a:moveTo>
                    <a:pt x="0" y="0"/>
                  </a:moveTo>
                  <a:lnTo>
                    <a:pt x="2604932" y="0"/>
                  </a:lnTo>
                  <a:lnTo>
                    <a:pt x="2604932" y="1793148"/>
                  </a:lnTo>
                  <a:lnTo>
                    <a:pt x="0" y="1793148"/>
                  </a:lnTo>
                  <a:lnTo>
                    <a:pt x="0" y="0"/>
                  </a:lnTo>
                  <a:close/>
                </a:path>
              </a:pathLst>
            </a:custGeom>
            <a:blipFill>
              <a:blip r:embed="rId12"/>
              <a:stretch>
                <a:fillRect/>
              </a:stretch>
            </a:blipFill>
          </p:spPr>
          <p:txBody>
            <a:bodyPr/>
            <a:lstStyle/>
            <a:p>
              <a:endParaRPr lang="en-GB"/>
            </a:p>
          </p:txBody>
        </p:sp>
      </p:grpSp>
      <p:sp>
        <p:nvSpPr>
          <p:cNvPr id="32" name="Freeform 32"/>
          <p:cNvSpPr/>
          <p:nvPr/>
        </p:nvSpPr>
        <p:spPr>
          <a:xfrm>
            <a:off x="14130095" y="2602946"/>
            <a:ext cx="1719137" cy="1691006"/>
          </a:xfrm>
          <a:custGeom>
            <a:avLst/>
            <a:gdLst/>
            <a:ahLst/>
            <a:cxnLst/>
            <a:rect l="l" t="t" r="r" b="b"/>
            <a:pathLst>
              <a:path w="1719137" h="1691006">
                <a:moveTo>
                  <a:pt x="0" y="0"/>
                </a:moveTo>
                <a:lnTo>
                  <a:pt x="1719138" y="0"/>
                </a:lnTo>
                <a:lnTo>
                  <a:pt x="1719138" y="1691006"/>
                </a:lnTo>
                <a:lnTo>
                  <a:pt x="0" y="169100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33" name="TextBox 33"/>
          <p:cNvSpPr txBox="1"/>
          <p:nvPr/>
        </p:nvSpPr>
        <p:spPr>
          <a:xfrm>
            <a:off x="9860560" y="4383835"/>
            <a:ext cx="2495132" cy="333375"/>
          </a:xfrm>
          <a:prstGeom prst="rect">
            <a:avLst/>
          </a:prstGeom>
        </p:spPr>
        <p:txBody>
          <a:bodyPr lIns="0" tIns="0" rIns="0" bIns="0" rtlCol="0" anchor="t">
            <a:spAutoFit/>
          </a:bodyPr>
          <a:lstStyle/>
          <a:p>
            <a:pPr algn="ctr">
              <a:lnSpc>
                <a:spcPts val="2696"/>
              </a:lnSpc>
            </a:pPr>
            <a:r>
              <a:rPr lang="en-US" sz="2247">
                <a:solidFill>
                  <a:srgbClr val="000000"/>
                </a:solidFill>
                <a:latin typeface="Lato 1 Bold"/>
                <a:ea typeface="Lato 1 Bold"/>
                <a:cs typeface="Lato 1 Bold"/>
                <a:sym typeface="Lato 1 Bold"/>
              </a:rPr>
              <a:t>Company websites</a:t>
            </a:r>
          </a:p>
        </p:txBody>
      </p:sp>
      <p:sp>
        <p:nvSpPr>
          <p:cNvPr id="34" name="TextBox 34"/>
          <p:cNvSpPr txBox="1"/>
          <p:nvPr/>
        </p:nvSpPr>
        <p:spPr>
          <a:xfrm>
            <a:off x="13772328" y="4392810"/>
            <a:ext cx="2495132" cy="333375"/>
          </a:xfrm>
          <a:prstGeom prst="rect">
            <a:avLst/>
          </a:prstGeom>
        </p:spPr>
        <p:txBody>
          <a:bodyPr lIns="0" tIns="0" rIns="0" bIns="0" rtlCol="0" anchor="t">
            <a:spAutoFit/>
          </a:bodyPr>
          <a:lstStyle/>
          <a:p>
            <a:pPr algn="ctr">
              <a:lnSpc>
                <a:spcPts val="2696"/>
              </a:lnSpc>
            </a:pPr>
            <a:r>
              <a:rPr lang="en-US" sz="2247">
                <a:solidFill>
                  <a:srgbClr val="000000"/>
                </a:solidFill>
                <a:latin typeface="Lato 1 Bold"/>
                <a:ea typeface="Lato 1 Bold"/>
                <a:cs typeface="Lato 1 Bold"/>
                <a:sym typeface="Lato 1 Bold"/>
              </a:rPr>
              <a:t>Careers websites</a:t>
            </a:r>
          </a:p>
        </p:txBody>
      </p:sp>
      <p:sp>
        <p:nvSpPr>
          <p:cNvPr id="35" name="TextBox 35"/>
          <p:cNvSpPr txBox="1"/>
          <p:nvPr/>
        </p:nvSpPr>
        <p:spPr>
          <a:xfrm>
            <a:off x="3866718" y="7753076"/>
            <a:ext cx="2495132" cy="333375"/>
          </a:xfrm>
          <a:prstGeom prst="rect">
            <a:avLst/>
          </a:prstGeom>
        </p:spPr>
        <p:txBody>
          <a:bodyPr lIns="0" tIns="0" rIns="0" bIns="0" rtlCol="0" anchor="t">
            <a:spAutoFit/>
          </a:bodyPr>
          <a:lstStyle/>
          <a:p>
            <a:pPr algn="ctr">
              <a:lnSpc>
                <a:spcPts val="2696"/>
              </a:lnSpc>
            </a:pPr>
            <a:r>
              <a:rPr lang="en-US" sz="2247">
                <a:solidFill>
                  <a:srgbClr val="000000"/>
                </a:solidFill>
                <a:latin typeface="Lato 1 Bold"/>
                <a:ea typeface="Lato 1 Bold"/>
                <a:cs typeface="Lato 1 Bold"/>
                <a:sym typeface="Lato 1 Bold"/>
              </a:rPr>
              <a:t>Social media</a:t>
            </a:r>
          </a:p>
        </p:txBody>
      </p:sp>
      <p:sp>
        <p:nvSpPr>
          <p:cNvPr id="36" name="TextBox 36"/>
          <p:cNvSpPr txBox="1"/>
          <p:nvPr/>
        </p:nvSpPr>
        <p:spPr>
          <a:xfrm>
            <a:off x="2024910" y="4217148"/>
            <a:ext cx="2495132" cy="666750"/>
          </a:xfrm>
          <a:prstGeom prst="rect">
            <a:avLst/>
          </a:prstGeom>
        </p:spPr>
        <p:txBody>
          <a:bodyPr lIns="0" tIns="0" rIns="0" bIns="0" rtlCol="0" anchor="t">
            <a:spAutoFit/>
          </a:bodyPr>
          <a:lstStyle/>
          <a:p>
            <a:pPr algn="ctr">
              <a:lnSpc>
                <a:spcPts val="2696"/>
              </a:lnSpc>
            </a:pPr>
            <a:r>
              <a:rPr lang="en-US" sz="2247">
                <a:solidFill>
                  <a:srgbClr val="000000"/>
                </a:solidFill>
                <a:latin typeface="Lato 1 Bold"/>
                <a:ea typeface="Lato 1 Bold"/>
                <a:cs typeface="Lato 1 Bold"/>
                <a:sym typeface="Lato 1 Bold"/>
              </a:rPr>
              <a:t>Find an apprenticeship</a:t>
            </a:r>
          </a:p>
        </p:txBody>
      </p:sp>
      <p:sp>
        <p:nvSpPr>
          <p:cNvPr id="40" name="TextBox 40"/>
          <p:cNvSpPr txBox="1"/>
          <p:nvPr/>
        </p:nvSpPr>
        <p:spPr>
          <a:xfrm>
            <a:off x="11698329" y="7586389"/>
            <a:ext cx="2495132" cy="666750"/>
          </a:xfrm>
          <a:prstGeom prst="rect">
            <a:avLst/>
          </a:prstGeom>
        </p:spPr>
        <p:txBody>
          <a:bodyPr lIns="0" tIns="0" rIns="0" bIns="0" rtlCol="0" anchor="t">
            <a:spAutoFit/>
          </a:bodyPr>
          <a:lstStyle/>
          <a:p>
            <a:pPr algn="ctr">
              <a:lnSpc>
                <a:spcPts val="2696"/>
              </a:lnSpc>
            </a:pPr>
            <a:r>
              <a:rPr lang="en-US" sz="2247">
                <a:solidFill>
                  <a:srgbClr val="000000"/>
                </a:solidFill>
                <a:latin typeface="Lato 1 Bold"/>
                <a:ea typeface="Lato 1 Bold"/>
                <a:cs typeface="Lato 1 Bold"/>
                <a:sym typeface="Lato 1 Bold"/>
              </a:rPr>
              <a:t>Higher and Degree listing</a:t>
            </a:r>
          </a:p>
        </p:txBody>
      </p:sp>
      <p:sp>
        <p:nvSpPr>
          <p:cNvPr id="41" name="TextBox 41"/>
          <p:cNvSpPr txBox="1"/>
          <p:nvPr/>
        </p:nvSpPr>
        <p:spPr>
          <a:xfrm>
            <a:off x="7896434" y="7753076"/>
            <a:ext cx="2495132" cy="333375"/>
          </a:xfrm>
          <a:prstGeom prst="rect">
            <a:avLst/>
          </a:prstGeom>
        </p:spPr>
        <p:txBody>
          <a:bodyPr lIns="0" tIns="0" rIns="0" bIns="0" rtlCol="0" anchor="t">
            <a:spAutoFit/>
          </a:bodyPr>
          <a:lstStyle/>
          <a:p>
            <a:pPr algn="ctr">
              <a:lnSpc>
                <a:spcPts val="2696"/>
              </a:lnSpc>
            </a:pPr>
            <a:r>
              <a:rPr lang="en-US" sz="2247">
                <a:solidFill>
                  <a:srgbClr val="000000"/>
                </a:solidFill>
                <a:latin typeface="Lato 1 Bold"/>
                <a:ea typeface="Lato 1 Bold"/>
                <a:cs typeface="Lato 1 Bold"/>
                <a:sym typeface="Lato 1 Bold"/>
              </a:rPr>
              <a:t>Friends and family</a:t>
            </a:r>
          </a:p>
        </p:txBody>
      </p:sp>
      <p:sp>
        <p:nvSpPr>
          <p:cNvPr id="42" name="TextBox 42"/>
          <p:cNvSpPr txBox="1"/>
          <p:nvPr/>
        </p:nvSpPr>
        <p:spPr>
          <a:xfrm>
            <a:off x="5936678" y="4392810"/>
            <a:ext cx="2495132" cy="333375"/>
          </a:xfrm>
          <a:prstGeom prst="rect">
            <a:avLst/>
          </a:prstGeom>
        </p:spPr>
        <p:txBody>
          <a:bodyPr lIns="0" tIns="0" rIns="0" bIns="0" rtlCol="0" anchor="t">
            <a:spAutoFit/>
          </a:bodyPr>
          <a:lstStyle/>
          <a:p>
            <a:pPr algn="ctr">
              <a:lnSpc>
                <a:spcPts val="2696"/>
              </a:lnSpc>
            </a:pPr>
            <a:r>
              <a:rPr lang="en-US" sz="2247">
                <a:solidFill>
                  <a:srgbClr val="000000"/>
                </a:solidFill>
                <a:highlight>
                  <a:srgbClr val="FFFF00"/>
                </a:highlight>
                <a:latin typeface="Lato 1 Bold"/>
                <a:ea typeface="Lato 1 Bold"/>
                <a:cs typeface="Lato 1 Bold"/>
                <a:sym typeface="Lato 1 Bold"/>
              </a:rPr>
              <a:t>Local websites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childTnLst>
                          </p:cTn>
                        </p:par>
                        <p:par>
                          <p:cTn id="31" fill="hold">
                            <p:stCondLst>
                              <p:cond delay="1500"/>
                            </p:stCondLst>
                            <p:childTnLst>
                              <p:par>
                                <p:cTn id="32" presetID="10"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500"/>
                                        <p:tgtEl>
                                          <p:spTgt spid="41"/>
                                        </p:tgtEl>
                                      </p:cBhvr>
                                    </p:animEffect>
                                  </p:childTnLst>
                                </p:cTn>
                              </p:par>
                            </p:childTnLst>
                          </p:cTn>
                        </p:par>
                        <p:par>
                          <p:cTn id="61" fill="hold">
                            <p:stCondLst>
                              <p:cond delay="3000"/>
                            </p:stCondLst>
                            <p:childTnLst>
                              <p:par>
                                <p:cTn id="62" presetID="10" presetClass="entr" presetSubtype="0" fill="hold" nodeType="after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fade">
                                      <p:cBhvr>
                                        <p:cTn id="64" dur="500"/>
                                        <p:tgtEl>
                                          <p:spTgt spid="3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4" grpId="0" animBg="1"/>
      <p:bldP spid="25" grpId="0" animBg="1"/>
      <p:bldP spid="26" grpId="0" animBg="1"/>
      <p:bldP spid="32" grpId="0" animBg="1"/>
      <p:bldP spid="33" grpId="0"/>
      <p:bldP spid="34" grpId="0"/>
      <p:bldP spid="35" grpId="0"/>
      <p:bldP spid="36" grpId="0"/>
      <p:bldP spid="40" grpId="0"/>
      <p:bldP spid="41" grpId="0"/>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6" name="Freeform 6"/>
          <p:cNvSpPr/>
          <p:nvPr/>
        </p:nvSpPr>
        <p:spPr>
          <a:xfrm>
            <a:off x="1772994" y="2715605"/>
            <a:ext cx="1941170" cy="2763196"/>
          </a:xfrm>
          <a:custGeom>
            <a:avLst/>
            <a:gdLst/>
            <a:ahLst/>
            <a:cxnLst/>
            <a:rect l="l" t="t" r="r" b="b"/>
            <a:pathLst>
              <a:path w="1941170" h="2763196">
                <a:moveTo>
                  <a:pt x="0" y="0"/>
                </a:moveTo>
                <a:lnTo>
                  <a:pt x="1941170" y="0"/>
                </a:lnTo>
                <a:lnTo>
                  <a:pt x="1941170" y="2763197"/>
                </a:lnTo>
                <a:lnTo>
                  <a:pt x="0" y="2763197"/>
                </a:lnTo>
                <a:lnTo>
                  <a:pt x="0" y="0"/>
                </a:lnTo>
                <a:close/>
              </a:path>
            </a:pathLst>
          </a:custGeom>
          <a:blipFill>
            <a:blip r:embed="rId5"/>
            <a:stretch>
              <a:fillRect/>
            </a:stretch>
          </a:blipFill>
        </p:spPr>
        <p:txBody>
          <a:bodyPr/>
          <a:lstStyle/>
          <a:p>
            <a:endParaRPr lang="en-GB"/>
          </a:p>
        </p:txBody>
      </p:sp>
      <p:sp>
        <p:nvSpPr>
          <p:cNvPr id="7" name="Freeform 7"/>
          <p:cNvSpPr/>
          <p:nvPr/>
        </p:nvSpPr>
        <p:spPr>
          <a:xfrm>
            <a:off x="6440757" y="2715605"/>
            <a:ext cx="1908422" cy="2697751"/>
          </a:xfrm>
          <a:custGeom>
            <a:avLst/>
            <a:gdLst/>
            <a:ahLst/>
            <a:cxnLst/>
            <a:rect l="l" t="t" r="r" b="b"/>
            <a:pathLst>
              <a:path w="1908422" h="2697751">
                <a:moveTo>
                  <a:pt x="0" y="0"/>
                </a:moveTo>
                <a:lnTo>
                  <a:pt x="1908422" y="0"/>
                </a:lnTo>
                <a:lnTo>
                  <a:pt x="1908422" y="2697752"/>
                </a:lnTo>
                <a:lnTo>
                  <a:pt x="0" y="2697752"/>
                </a:lnTo>
                <a:lnTo>
                  <a:pt x="0" y="0"/>
                </a:lnTo>
                <a:close/>
              </a:path>
            </a:pathLst>
          </a:custGeom>
          <a:blipFill>
            <a:blip r:embed="rId6"/>
            <a:stretch>
              <a:fillRect/>
            </a:stretch>
          </a:blipFill>
        </p:spPr>
        <p:txBody>
          <a:bodyPr/>
          <a:lstStyle/>
          <a:p>
            <a:endParaRPr lang="en-GB"/>
          </a:p>
        </p:txBody>
      </p:sp>
      <p:sp>
        <p:nvSpPr>
          <p:cNvPr id="8" name="Freeform 8"/>
          <p:cNvSpPr/>
          <p:nvPr/>
        </p:nvSpPr>
        <p:spPr>
          <a:xfrm>
            <a:off x="5171971" y="2850452"/>
            <a:ext cx="1812053" cy="2562904"/>
          </a:xfrm>
          <a:custGeom>
            <a:avLst/>
            <a:gdLst/>
            <a:ahLst/>
            <a:cxnLst/>
            <a:rect l="l" t="t" r="r" b="b"/>
            <a:pathLst>
              <a:path w="1812053" h="2562904">
                <a:moveTo>
                  <a:pt x="0" y="0"/>
                </a:moveTo>
                <a:lnTo>
                  <a:pt x="1812054" y="0"/>
                </a:lnTo>
                <a:lnTo>
                  <a:pt x="1812054" y="2562905"/>
                </a:lnTo>
                <a:lnTo>
                  <a:pt x="0" y="2562905"/>
                </a:lnTo>
                <a:lnTo>
                  <a:pt x="0" y="0"/>
                </a:lnTo>
                <a:close/>
              </a:path>
            </a:pathLst>
          </a:custGeom>
          <a:blipFill>
            <a:blip r:embed="rId7"/>
            <a:stretch>
              <a:fillRect/>
            </a:stretch>
          </a:blipFill>
        </p:spPr>
        <p:txBody>
          <a:bodyPr/>
          <a:lstStyle/>
          <a:p>
            <a:endParaRPr lang="en-GB"/>
          </a:p>
        </p:txBody>
      </p:sp>
      <p:sp>
        <p:nvSpPr>
          <p:cNvPr id="9" name="Freeform 9"/>
          <p:cNvSpPr/>
          <p:nvPr/>
        </p:nvSpPr>
        <p:spPr>
          <a:xfrm>
            <a:off x="9989771" y="2514409"/>
            <a:ext cx="2051852" cy="2898947"/>
          </a:xfrm>
          <a:custGeom>
            <a:avLst/>
            <a:gdLst/>
            <a:ahLst/>
            <a:cxnLst/>
            <a:rect l="l" t="t" r="r" b="b"/>
            <a:pathLst>
              <a:path w="2051852" h="2898947">
                <a:moveTo>
                  <a:pt x="0" y="0"/>
                </a:moveTo>
                <a:lnTo>
                  <a:pt x="2051852" y="0"/>
                </a:lnTo>
                <a:lnTo>
                  <a:pt x="2051852" y="2898948"/>
                </a:lnTo>
                <a:lnTo>
                  <a:pt x="0" y="2898948"/>
                </a:lnTo>
                <a:lnTo>
                  <a:pt x="0" y="0"/>
                </a:lnTo>
                <a:close/>
              </a:path>
            </a:pathLst>
          </a:custGeom>
          <a:blipFill>
            <a:blip r:embed="rId8"/>
            <a:stretch>
              <a:fillRect/>
            </a:stretch>
          </a:blipFill>
        </p:spPr>
        <p:txBody>
          <a:bodyPr/>
          <a:lstStyle/>
          <a:p>
            <a:endParaRPr lang="en-GB"/>
          </a:p>
        </p:txBody>
      </p:sp>
      <p:sp>
        <p:nvSpPr>
          <p:cNvPr id="10" name="Freeform 10"/>
          <p:cNvSpPr/>
          <p:nvPr/>
        </p:nvSpPr>
        <p:spPr>
          <a:xfrm>
            <a:off x="12926701" y="2850452"/>
            <a:ext cx="3556252" cy="2372020"/>
          </a:xfrm>
          <a:custGeom>
            <a:avLst/>
            <a:gdLst/>
            <a:ahLst/>
            <a:cxnLst/>
            <a:rect l="l" t="t" r="r" b="b"/>
            <a:pathLst>
              <a:path w="3556252" h="2372020">
                <a:moveTo>
                  <a:pt x="0" y="0"/>
                </a:moveTo>
                <a:lnTo>
                  <a:pt x="3556252" y="0"/>
                </a:lnTo>
                <a:lnTo>
                  <a:pt x="3556252" y="2372021"/>
                </a:lnTo>
                <a:lnTo>
                  <a:pt x="0" y="2372021"/>
                </a:lnTo>
                <a:lnTo>
                  <a:pt x="0" y="0"/>
                </a:lnTo>
                <a:close/>
              </a:path>
            </a:pathLst>
          </a:custGeom>
          <a:blipFill>
            <a:blip r:embed="rId9"/>
            <a:stretch>
              <a:fillRect/>
            </a:stretch>
          </a:blipFill>
        </p:spPr>
        <p:txBody>
          <a:bodyPr/>
          <a:lstStyle/>
          <a:p>
            <a:endParaRPr lang="en-GB"/>
          </a:p>
        </p:txBody>
      </p:sp>
      <p:sp>
        <p:nvSpPr>
          <p:cNvPr id="11" name="Freeform 11"/>
          <p:cNvSpPr/>
          <p:nvPr/>
        </p:nvSpPr>
        <p:spPr>
          <a:xfrm>
            <a:off x="11415925" y="7136910"/>
            <a:ext cx="3021552" cy="1888470"/>
          </a:xfrm>
          <a:custGeom>
            <a:avLst/>
            <a:gdLst/>
            <a:ahLst/>
            <a:cxnLst/>
            <a:rect l="l" t="t" r="r" b="b"/>
            <a:pathLst>
              <a:path w="3021552" h="1888470">
                <a:moveTo>
                  <a:pt x="0" y="0"/>
                </a:moveTo>
                <a:lnTo>
                  <a:pt x="3021552" y="0"/>
                </a:lnTo>
                <a:lnTo>
                  <a:pt x="3021552" y="1888470"/>
                </a:lnTo>
                <a:lnTo>
                  <a:pt x="0" y="1888470"/>
                </a:lnTo>
                <a:lnTo>
                  <a:pt x="0" y="0"/>
                </a:lnTo>
                <a:close/>
              </a:path>
            </a:pathLst>
          </a:custGeom>
          <a:blipFill>
            <a:blip r:embed="rId10"/>
            <a:stretch>
              <a:fillRect/>
            </a:stretch>
          </a:blipFill>
        </p:spPr>
        <p:txBody>
          <a:bodyPr/>
          <a:lstStyle/>
          <a:p>
            <a:endParaRPr lang="en-GB"/>
          </a:p>
        </p:txBody>
      </p:sp>
      <p:grpSp>
        <p:nvGrpSpPr>
          <p:cNvPr id="12" name="Group 12"/>
          <p:cNvGrpSpPr/>
          <p:nvPr/>
        </p:nvGrpSpPr>
        <p:grpSpPr>
          <a:xfrm>
            <a:off x="1486761" y="5678827"/>
            <a:ext cx="2513635" cy="528299"/>
            <a:chOff x="0" y="0"/>
            <a:chExt cx="662027" cy="139141"/>
          </a:xfrm>
        </p:grpSpPr>
        <p:sp>
          <p:nvSpPr>
            <p:cNvPr id="13" name="Freeform 13"/>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4" name="TextBox 14"/>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Application guides</a:t>
              </a:r>
            </a:p>
          </p:txBody>
        </p:sp>
      </p:grpSp>
      <p:grpSp>
        <p:nvGrpSpPr>
          <p:cNvPr id="15" name="Group 15"/>
          <p:cNvGrpSpPr/>
          <p:nvPr/>
        </p:nvGrpSpPr>
        <p:grpSpPr>
          <a:xfrm>
            <a:off x="5580903" y="5678827"/>
            <a:ext cx="2513635" cy="528299"/>
            <a:chOff x="0" y="0"/>
            <a:chExt cx="662027" cy="139141"/>
          </a:xfrm>
        </p:grpSpPr>
        <p:sp>
          <p:nvSpPr>
            <p:cNvPr id="16" name="Freeform 16"/>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7" name="TextBox 17"/>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Factsheets</a:t>
              </a:r>
            </a:p>
          </p:txBody>
        </p:sp>
      </p:grpSp>
      <p:grpSp>
        <p:nvGrpSpPr>
          <p:cNvPr id="18" name="Group 18"/>
          <p:cNvGrpSpPr/>
          <p:nvPr/>
        </p:nvGrpSpPr>
        <p:grpSpPr>
          <a:xfrm>
            <a:off x="9758879" y="5678827"/>
            <a:ext cx="2513635" cy="528299"/>
            <a:chOff x="0" y="0"/>
            <a:chExt cx="662027" cy="139141"/>
          </a:xfrm>
        </p:grpSpPr>
        <p:sp>
          <p:nvSpPr>
            <p:cNvPr id="19" name="Freeform 19"/>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0" name="TextBox 20"/>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Using Faa guide</a:t>
              </a:r>
            </a:p>
          </p:txBody>
        </p:sp>
      </p:grpSp>
      <p:grpSp>
        <p:nvGrpSpPr>
          <p:cNvPr id="21" name="Group 21"/>
          <p:cNvGrpSpPr/>
          <p:nvPr/>
        </p:nvGrpSpPr>
        <p:grpSpPr>
          <a:xfrm>
            <a:off x="13448010" y="5678827"/>
            <a:ext cx="2513635" cy="528299"/>
            <a:chOff x="0" y="0"/>
            <a:chExt cx="662027" cy="139141"/>
          </a:xfrm>
        </p:grpSpPr>
        <p:sp>
          <p:nvSpPr>
            <p:cNvPr id="22" name="Freeform 22"/>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3" name="TextBox 23"/>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Webinars</a:t>
              </a:r>
            </a:p>
          </p:txBody>
        </p:sp>
      </p:grpSp>
      <p:sp>
        <p:nvSpPr>
          <p:cNvPr id="24" name="Freeform 24"/>
          <p:cNvSpPr/>
          <p:nvPr/>
        </p:nvSpPr>
        <p:spPr>
          <a:xfrm>
            <a:off x="1028700" y="6407151"/>
            <a:ext cx="3392376" cy="2887308"/>
          </a:xfrm>
          <a:custGeom>
            <a:avLst/>
            <a:gdLst/>
            <a:ahLst/>
            <a:cxnLst/>
            <a:rect l="l" t="t" r="r" b="b"/>
            <a:pathLst>
              <a:path w="3392376" h="2887308">
                <a:moveTo>
                  <a:pt x="0" y="0"/>
                </a:moveTo>
                <a:lnTo>
                  <a:pt x="3392376" y="0"/>
                </a:lnTo>
                <a:lnTo>
                  <a:pt x="3392376" y="2887307"/>
                </a:lnTo>
                <a:lnTo>
                  <a:pt x="0" y="2887307"/>
                </a:lnTo>
                <a:lnTo>
                  <a:pt x="0" y="0"/>
                </a:lnTo>
                <a:close/>
              </a:path>
            </a:pathLst>
          </a:custGeom>
          <a:blipFill>
            <a:blip r:embed="rId11"/>
            <a:stretch>
              <a:fillRect/>
            </a:stretch>
          </a:blipFill>
        </p:spPr>
        <p:txBody>
          <a:bodyPr/>
          <a:lstStyle/>
          <a:p>
            <a:endParaRPr lang="en-GB"/>
          </a:p>
        </p:txBody>
      </p:sp>
      <p:grpSp>
        <p:nvGrpSpPr>
          <p:cNvPr id="25" name="Group 25"/>
          <p:cNvGrpSpPr/>
          <p:nvPr/>
        </p:nvGrpSpPr>
        <p:grpSpPr>
          <a:xfrm>
            <a:off x="1468070" y="8994150"/>
            <a:ext cx="2513635" cy="528299"/>
            <a:chOff x="0" y="0"/>
            <a:chExt cx="662027" cy="139141"/>
          </a:xfrm>
        </p:grpSpPr>
        <p:sp>
          <p:nvSpPr>
            <p:cNvPr id="26" name="Freeform 26"/>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7" name="TextBox 27"/>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Employer profiles</a:t>
              </a:r>
            </a:p>
          </p:txBody>
        </p:sp>
      </p:grpSp>
      <p:sp>
        <p:nvSpPr>
          <p:cNvPr id="28" name="Freeform 28"/>
          <p:cNvSpPr/>
          <p:nvPr/>
        </p:nvSpPr>
        <p:spPr>
          <a:xfrm>
            <a:off x="5472351" y="6750051"/>
            <a:ext cx="2730738" cy="2075361"/>
          </a:xfrm>
          <a:custGeom>
            <a:avLst/>
            <a:gdLst/>
            <a:ahLst/>
            <a:cxnLst/>
            <a:rect l="l" t="t" r="r" b="b"/>
            <a:pathLst>
              <a:path w="2730738" h="2075361">
                <a:moveTo>
                  <a:pt x="0" y="0"/>
                </a:moveTo>
                <a:lnTo>
                  <a:pt x="2730739" y="0"/>
                </a:lnTo>
                <a:lnTo>
                  <a:pt x="2730739" y="2075361"/>
                </a:lnTo>
                <a:lnTo>
                  <a:pt x="0" y="2075361"/>
                </a:lnTo>
                <a:lnTo>
                  <a:pt x="0" y="0"/>
                </a:lnTo>
                <a:close/>
              </a:path>
            </a:pathLst>
          </a:custGeom>
          <a:blipFill>
            <a:blip r:embed="rId12"/>
            <a:stretch>
              <a:fillRect/>
            </a:stretch>
          </a:blipFill>
        </p:spPr>
        <p:txBody>
          <a:bodyPr/>
          <a:lstStyle/>
          <a:p>
            <a:endParaRPr lang="en-GB"/>
          </a:p>
        </p:txBody>
      </p:sp>
      <p:sp>
        <p:nvSpPr>
          <p:cNvPr id="29" name="TextBox 29"/>
          <p:cNvSpPr txBox="1"/>
          <p:nvPr/>
        </p:nvSpPr>
        <p:spPr>
          <a:xfrm>
            <a:off x="1028258" y="1026871"/>
            <a:ext cx="15867550" cy="746759"/>
          </a:xfrm>
          <a:prstGeom prst="rect">
            <a:avLst/>
          </a:prstGeom>
        </p:spPr>
        <p:txBody>
          <a:bodyPr lIns="0" tIns="0" rIns="0" bIns="0" rtlCol="0" anchor="t">
            <a:spAutoFit/>
          </a:bodyPr>
          <a:lstStyle/>
          <a:p>
            <a:pPr algn="l">
              <a:lnSpc>
                <a:spcPts val="5174"/>
              </a:lnSpc>
            </a:pPr>
            <a:r>
              <a:rPr lang="en-US" sz="6899">
                <a:solidFill>
                  <a:srgbClr val="010A4F"/>
                </a:solidFill>
                <a:latin typeface="Lato 1 Bold"/>
                <a:ea typeface="Lato 1 Bold"/>
                <a:cs typeface="Lato 1 Bold"/>
                <a:sym typeface="Lato 1 Bold"/>
              </a:rPr>
              <a:t>Useful websites &amp; resources</a:t>
            </a:r>
          </a:p>
        </p:txBody>
      </p:sp>
      <p:sp>
        <p:nvSpPr>
          <p:cNvPr id="30" name="TextBox 30"/>
          <p:cNvSpPr txBox="1"/>
          <p:nvPr/>
        </p:nvSpPr>
        <p:spPr>
          <a:xfrm>
            <a:off x="1137396" y="1839306"/>
            <a:ext cx="7625604" cy="321050"/>
          </a:xfrm>
          <a:prstGeom prst="rect">
            <a:avLst/>
          </a:prstGeom>
        </p:spPr>
        <p:txBody>
          <a:bodyPr wrap="square" lIns="0" tIns="0" rIns="0" bIns="0" rtlCol="0" anchor="t">
            <a:spAutoFit/>
          </a:bodyPr>
          <a:lstStyle/>
          <a:p>
            <a:pPr algn="l">
              <a:lnSpc>
                <a:spcPts val="2696"/>
              </a:lnSpc>
            </a:pPr>
            <a:r>
              <a:rPr lang="en-US" sz="2247">
                <a:solidFill>
                  <a:srgbClr val="000000"/>
                </a:solidFill>
                <a:latin typeface="Lato 1"/>
                <a:ea typeface="Lato 1"/>
                <a:cs typeface="Lato 1"/>
                <a:sym typeface="Lato 1"/>
              </a:rPr>
              <a:t>Resources to support you in learning about apprenticeships</a:t>
            </a:r>
          </a:p>
        </p:txBody>
      </p:sp>
      <p:sp>
        <p:nvSpPr>
          <p:cNvPr id="31" name="TextBox 31"/>
          <p:cNvSpPr txBox="1"/>
          <p:nvPr/>
        </p:nvSpPr>
        <p:spPr>
          <a:xfrm>
            <a:off x="10072042" y="9126850"/>
            <a:ext cx="5709318" cy="333375"/>
          </a:xfrm>
          <a:prstGeom prst="rect">
            <a:avLst/>
          </a:prstGeom>
        </p:spPr>
        <p:txBody>
          <a:bodyPr lIns="0" tIns="0" rIns="0" bIns="0" rtlCol="0" anchor="t">
            <a:spAutoFit/>
          </a:bodyPr>
          <a:lstStyle/>
          <a:p>
            <a:pPr algn="ctr">
              <a:lnSpc>
                <a:spcPts val="2696"/>
              </a:lnSpc>
              <a:spcBef>
                <a:spcPct val="0"/>
              </a:spcBef>
            </a:pPr>
            <a:r>
              <a:rPr lang="en-US" sz="2247" u="sng">
                <a:solidFill>
                  <a:srgbClr val="5C8BC9"/>
                </a:solidFill>
                <a:latin typeface="Lato 1 Bold"/>
                <a:ea typeface="Lato 1 Bold"/>
                <a:cs typeface="Lato 1 Bold"/>
                <a:sym typeface="Lato 1 Bold"/>
              </a:rPr>
              <a:t>www.amazingapprenticeships.com</a:t>
            </a:r>
          </a:p>
        </p:txBody>
      </p:sp>
      <p:grpSp>
        <p:nvGrpSpPr>
          <p:cNvPr id="32" name="Group 32"/>
          <p:cNvGrpSpPr/>
          <p:nvPr/>
        </p:nvGrpSpPr>
        <p:grpSpPr>
          <a:xfrm>
            <a:off x="5580903" y="8994150"/>
            <a:ext cx="2513635" cy="528299"/>
            <a:chOff x="0" y="0"/>
            <a:chExt cx="662027" cy="139141"/>
          </a:xfrm>
        </p:grpSpPr>
        <p:sp>
          <p:nvSpPr>
            <p:cNvPr id="33" name="Freeform 33"/>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34" name="TextBox 34"/>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Apprentice advice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24" grpId="0" animBg="1"/>
      <p:bldP spid="28" grpId="0" animBg="1"/>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a:extLst>
            <a:ext uri="{FF2B5EF4-FFF2-40B4-BE49-F238E27FC236}">
              <a16:creationId xmlns:a16="http://schemas.microsoft.com/office/drawing/2014/main" id="{F6765C06-70D6-93CF-171B-E54C8B9585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FC7914C-B613-6720-85C8-E486B4EDD052}"/>
              </a:ext>
            </a:extLst>
          </p:cNvPr>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a:extLst>
              <a:ext uri="{FF2B5EF4-FFF2-40B4-BE49-F238E27FC236}">
                <a16:creationId xmlns:a16="http://schemas.microsoft.com/office/drawing/2014/main" id="{8199E74F-1EB5-1B44-7D6A-BD515D3E8CE1}"/>
              </a:ext>
            </a:extLst>
          </p:cNvPr>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a:extLst>
              <a:ext uri="{FF2B5EF4-FFF2-40B4-BE49-F238E27FC236}">
                <a16:creationId xmlns:a16="http://schemas.microsoft.com/office/drawing/2014/main" id="{189B6347-8633-E03F-4B83-9E1070896621}"/>
              </a:ext>
            </a:extLst>
          </p:cNvPr>
          <p:cNvGrpSpPr>
            <a:grpSpLocks noGrp="1" noUngrp="1" noRot="1" noMove="1" noResize="1"/>
          </p:cNvGrpSpPr>
          <p:nvPr/>
        </p:nvGrpSpPr>
        <p:grpSpPr>
          <a:xfrm>
            <a:off x="342020" y="321743"/>
            <a:ext cx="17603961" cy="9643513"/>
            <a:chOff x="0" y="0"/>
            <a:chExt cx="2770626" cy="1517759"/>
          </a:xfrm>
        </p:grpSpPr>
        <p:sp>
          <p:nvSpPr>
            <p:cNvPr id="5" name="Freeform 5">
              <a:extLst>
                <a:ext uri="{FF2B5EF4-FFF2-40B4-BE49-F238E27FC236}">
                  <a16:creationId xmlns:a16="http://schemas.microsoft.com/office/drawing/2014/main" id="{D5BA131F-8F31-8285-F758-999473A90C4E}"/>
                </a:ext>
              </a:extLst>
            </p:cNvPr>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6" name="Freeform 6">
            <a:extLst>
              <a:ext uri="{FF2B5EF4-FFF2-40B4-BE49-F238E27FC236}">
                <a16:creationId xmlns:a16="http://schemas.microsoft.com/office/drawing/2014/main" id="{ECCD76A3-A612-8FCF-19B3-83F5D4146162}"/>
              </a:ext>
            </a:extLst>
          </p:cNvPr>
          <p:cNvSpPr/>
          <p:nvPr/>
        </p:nvSpPr>
        <p:spPr>
          <a:xfrm>
            <a:off x="1772994" y="2715605"/>
            <a:ext cx="1941170" cy="2763196"/>
          </a:xfrm>
          <a:custGeom>
            <a:avLst/>
            <a:gdLst/>
            <a:ahLst/>
            <a:cxnLst/>
            <a:rect l="l" t="t" r="r" b="b"/>
            <a:pathLst>
              <a:path w="1941170" h="2763196">
                <a:moveTo>
                  <a:pt x="0" y="0"/>
                </a:moveTo>
                <a:lnTo>
                  <a:pt x="1941170" y="0"/>
                </a:lnTo>
                <a:lnTo>
                  <a:pt x="1941170" y="2763197"/>
                </a:lnTo>
                <a:lnTo>
                  <a:pt x="0" y="2763197"/>
                </a:lnTo>
                <a:lnTo>
                  <a:pt x="0" y="0"/>
                </a:lnTo>
                <a:close/>
              </a:path>
            </a:pathLst>
          </a:custGeom>
          <a:blipFill>
            <a:blip r:embed="rId5"/>
            <a:stretch>
              <a:fillRect/>
            </a:stretch>
          </a:blipFill>
        </p:spPr>
        <p:txBody>
          <a:bodyPr/>
          <a:lstStyle/>
          <a:p>
            <a:endParaRPr lang="en-GB"/>
          </a:p>
        </p:txBody>
      </p:sp>
      <p:sp>
        <p:nvSpPr>
          <p:cNvPr id="7" name="Freeform 7">
            <a:extLst>
              <a:ext uri="{FF2B5EF4-FFF2-40B4-BE49-F238E27FC236}">
                <a16:creationId xmlns:a16="http://schemas.microsoft.com/office/drawing/2014/main" id="{793AB1EA-AA55-0ADE-57B6-DA3CF4B2204C}"/>
              </a:ext>
            </a:extLst>
          </p:cNvPr>
          <p:cNvSpPr/>
          <p:nvPr/>
        </p:nvSpPr>
        <p:spPr>
          <a:xfrm>
            <a:off x="6440757" y="2715605"/>
            <a:ext cx="1908422" cy="2697751"/>
          </a:xfrm>
          <a:custGeom>
            <a:avLst/>
            <a:gdLst/>
            <a:ahLst/>
            <a:cxnLst/>
            <a:rect l="l" t="t" r="r" b="b"/>
            <a:pathLst>
              <a:path w="1908422" h="2697751">
                <a:moveTo>
                  <a:pt x="0" y="0"/>
                </a:moveTo>
                <a:lnTo>
                  <a:pt x="1908422" y="0"/>
                </a:lnTo>
                <a:lnTo>
                  <a:pt x="1908422" y="2697752"/>
                </a:lnTo>
                <a:lnTo>
                  <a:pt x="0" y="2697752"/>
                </a:lnTo>
                <a:lnTo>
                  <a:pt x="0" y="0"/>
                </a:lnTo>
                <a:close/>
              </a:path>
            </a:pathLst>
          </a:custGeom>
          <a:blipFill>
            <a:blip r:embed="rId6"/>
            <a:stretch>
              <a:fillRect/>
            </a:stretch>
          </a:blipFill>
        </p:spPr>
        <p:txBody>
          <a:bodyPr/>
          <a:lstStyle/>
          <a:p>
            <a:endParaRPr lang="en-GB"/>
          </a:p>
        </p:txBody>
      </p:sp>
      <p:sp>
        <p:nvSpPr>
          <p:cNvPr id="8" name="Freeform 8">
            <a:extLst>
              <a:ext uri="{FF2B5EF4-FFF2-40B4-BE49-F238E27FC236}">
                <a16:creationId xmlns:a16="http://schemas.microsoft.com/office/drawing/2014/main" id="{61FEC76D-7F96-8D22-1496-0457E0DE10D8}"/>
              </a:ext>
            </a:extLst>
          </p:cNvPr>
          <p:cNvSpPr/>
          <p:nvPr/>
        </p:nvSpPr>
        <p:spPr>
          <a:xfrm>
            <a:off x="5171971" y="2850452"/>
            <a:ext cx="1812053" cy="2562904"/>
          </a:xfrm>
          <a:custGeom>
            <a:avLst/>
            <a:gdLst/>
            <a:ahLst/>
            <a:cxnLst/>
            <a:rect l="l" t="t" r="r" b="b"/>
            <a:pathLst>
              <a:path w="1812053" h="2562904">
                <a:moveTo>
                  <a:pt x="0" y="0"/>
                </a:moveTo>
                <a:lnTo>
                  <a:pt x="1812054" y="0"/>
                </a:lnTo>
                <a:lnTo>
                  <a:pt x="1812054" y="2562905"/>
                </a:lnTo>
                <a:lnTo>
                  <a:pt x="0" y="2562905"/>
                </a:lnTo>
                <a:lnTo>
                  <a:pt x="0" y="0"/>
                </a:lnTo>
                <a:close/>
              </a:path>
            </a:pathLst>
          </a:custGeom>
          <a:blipFill>
            <a:blip r:embed="rId7"/>
            <a:stretch>
              <a:fillRect/>
            </a:stretch>
          </a:blipFill>
        </p:spPr>
        <p:txBody>
          <a:bodyPr/>
          <a:lstStyle/>
          <a:p>
            <a:endParaRPr lang="en-GB"/>
          </a:p>
        </p:txBody>
      </p:sp>
      <p:sp>
        <p:nvSpPr>
          <p:cNvPr id="9" name="Freeform 9">
            <a:extLst>
              <a:ext uri="{FF2B5EF4-FFF2-40B4-BE49-F238E27FC236}">
                <a16:creationId xmlns:a16="http://schemas.microsoft.com/office/drawing/2014/main" id="{72035BEF-6C7D-2014-9D5C-23C646DEA4C8}"/>
              </a:ext>
            </a:extLst>
          </p:cNvPr>
          <p:cNvSpPr/>
          <p:nvPr/>
        </p:nvSpPr>
        <p:spPr>
          <a:xfrm>
            <a:off x="9989771" y="2514409"/>
            <a:ext cx="2051852" cy="2898947"/>
          </a:xfrm>
          <a:custGeom>
            <a:avLst/>
            <a:gdLst/>
            <a:ahLst/>
            <a:cxnLst/>
            <a:rect l="l" t="t" r="r" b="b"/>
            <a:pathLst>
              <a:path w="2051852" h="2898947">
                <a:moveTo>
                  <a:pt x="0" y="0"/>
                </a:moveTo>
                <a:lnTo>
                  <a:pt x="2051852" y="0"/>
                </a:lnTo>
                <a:lnTo>
                  <a:pt x="2051852" y="2898948"/>
                </a:lnTo>
                <a:lnTo>
                  <a:pt x="0" y="2898948"/>
                </a:lnTo>
                <a:lnTo>
                  <a:pt x="0" y="0"/>
                </a:lnTo>
                <a:close/>
              </a:path>
            </a:pathLst>
          </a:custGeom>
          <a:blipFill>
            <a:blip r:embed="rId8"/>
            <a:stretch>
              <a:fillRect/>
            </a:stretch>
          </a:blipFill>
        </p:spPr>
        <p:txBody>
          <a:bodyPr/>
          <a:lstStyle/>
          <a:p>
            <a:endParaRPr lang="en-GB"/>
          </a:p>
        </p:txBody>
      </p:sp>
      <p:sp>
        <p:nvSpPr>
          <p:cNvPr id="10" name="Freeform 10">
            <a:extLst>
              <a:ext uri="{FF2B5EF4-FFF2-40B4-BE49-F238E27FC236}">
                <a16:creationId xmlns:a16="http://schemas.microsoft.com/office/drawing/2014/main" id="{8CA78CC7-0F39-BE05-47A2-FD21D215B4AB}"/>
              </a:ext>
            </a:extLst>
          </p:cNvPr>
          <p:cNvSpPr/>
          <p:nvPr/>
        </p:nvSpPr>
        <p:spPr>
          <a:xfrm>
            <a:off x="12926701" y="2850452"/>
            <a:ext cx="3556252" cy="2372020"/>
          </a:xfrm>
          <a:custGeom>
            <a:avLst/>
            <a:gdLst/>
            <a:ahLst/>
            <a:cxnLst/>
            <a:rect l="l" t="t" r="r" b="b"/>
            <a:pathLst>
              <a:path w="3556252" h="2372020">
                <a:moveTo>
                  <a:pt x="0" y="0"/>
                </a:moveTo>
                <a:lnTo>
                  <a:pt x="3556252" y="0"/>
                </a:lnTo>
                <a:lnTo>
                  <a:pt x="3556252" y="2372021"/>
                </a:lnTo>
                <a:lnTo>
                  <a:pt x="0" y="2372021"/>
                </a:lnTo>
                <a:lnTo>
                  <a:pt x="0" y="0"/>
                </a:lnTo>
                <a:close/>
              </a:path>
            </a:pathLst>
          </a:custGeom>
          <a:blipFill>
            <a:blip r:embed="rId9"/>
            <a:stretch>
              <a:fillRect/>
            </a:stretch>
          </a:blipFill>
        </p:spPr>
        <p:txBody>
          <a:bodyPr/>
          <a:lstStyle/>
          <a:p>
            <a:endParaRPr lang="en-GB"/>
          </a:p>
        </p:txBody>
      </p:sp>
      <p:sp>
        <p:nvSpPr>
          <p:cNvPr id="11" name="Freeform 11">
            <a:extLst>
              <a:ext uri="{FF2B5EF4-FFF2-40B4-BE49-F238E27FC236}">
                <a16:creationId xmlns:a16="http://schemas.microsoft.com/office/drawing/2014/main" id="{E0C33A71-E30C-85ED-01A7-6155F7FA56E1}"/>
              </a:ext>
            </a:extLst>
          </p:cNvPr>
          <p:cNvSpPr/>
          <p:nvPr/>
        </p:nvSpPr>
        <p:spPr>
          <a:xfrm>
            <a:off x="11415925" y="7136910"/>
            <a:ext cx="3021552" cy="1888470"/>
          </a:xfrm>
          <a:custGeom>
            <a:avLst/>
            <a:gdLst/>
            <a:ahLst/>
            <a:cxnLst/>
            <a:rect l="l" t="t" r="r" b="b"/>
            <a:pathLst>
              <a:path w="3021552" h="1888470">
                <a:moveTo>
                  <a:pt x="0" y="0"/>
                </a:moveTo>
                <a:lnTo>
                  <a:pt x="3021552" y="0"/>
                </a:lnTo>
                <a:lnTo>
                  <a:pt x="3021552" y="1888470"/>
                </a:lnTo>
                <a:lnTo>
                  <a:pt x="0" y="1888470"/>
                </a:lnTo>
                <a:lnTo>
                  <a:pt x="0" y="0"/>
                </a:lnTo>
                <a:close/>
              </a:path>
            </a:pathLst>
          </a:custGeom>
          <a:blipFill>
            <a:blip r:embed="rId10"/>
            <a:stretch>
              <a:fillRect/>
            </a:stretch>
          </a:blipFill>
        </p:spPr>
        <p:txBody>
          <a:bodyPr/>
          <a:lstStyle/>
          <a:p>
            <a:endParaRPr lang="en-GB"/>
          </a:p>
        </p:txBody>
      </p:sp>
      <p:grpSp>
        <p:nvGrpSpPr>
          <p:cNvPr id="12" name="Group 12">
            <a:extLst>
              <a:ext uri="{FF2B5EF4-FFF2-40B4-BE49-F238E27FC236}">
                <a16:creationId xmlns:a16="http://schemas.microsoft.com/office/drawing/2014/main" id="{D192589A-AA7D-5BA8-3040-74994A28C26A}"/>
              </a:ext>
            </a:extLst>
          </p:cNvPr>
          <p:cNvGrpSpPr/>
          <p:nvPr/>
        </p:nvGrpSpPr>
        <p:grpSpPr>
          <a:xfrm>
            <a:off x="1486761" y="5678827"/>
            <a:ext cx="2513635" cy="528299"/>
            <a:chOff x="0" y="0"/>
            <a:chExt cx="662027" cy="139141"/>
          </a:xfrm>
        </p:grpSpPr>
        <p:sp>
          <p:nvSpPr>
            <p:cNvPr id="13" name="Freeform 13">
              <a:extLst>
                <a:ext uri="{FF2B5EF4-FFF2-40B4-BE49-F238E27FC236}">
                  <a16:creationId xmlns:a16="http://schemas.microsoft.com/office/drawing/2014/main" id="{7550FC08-D1E7-0FC9-11BB-498F7FE21924}"/>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4" name="TextBox 14">
              <a:extLst>
                <a:ext uri="{FF2B5EF4-FFF2-40B4-BE49-F238E27FC236}">
                  <a16:creationId xmlns:a16="http://schemas.microsoft.com/office/drawing/2014/main" id="{E9843A0D-33EA-BE9B-B9F6-A5FA523F0924}"/>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Application guides</a:t>
              </a:r>
            </a:p>
          </p:txBody>
        </p:sp>
      </p:grpSp>
      <p:grpSp>
        <p:nvGrpSpPr>
          <p:cNvPr id="15" name="Group 15">
            <a:extLst>
              <a:ext uri="{FF2B5EF4-FFF2-40B4-BE49-F238E27FC236}">
                <a16:creationId xmlns:a16="http://schemas.microsoft.com/office/drawing/2014/main" id="{7625821E-2A3F-6DF8-1AC4-4124FF3798D0}"/>
              </a:ext>
            </a:extLst>
          </p:cNvPr>
          <p:cNvGrpSpPr/>
          <p:nvPr/>
        </p:nvGrpSpPr>
        <p:grpSpPr>
          <a:xfrm>
            <a:off x="5580903" y="5678827"/>
            <a:ext cx="2513635" cy="528299"/>
            <a:chOff x="0" y="0"/>
            <a:chExt cx="662027" cy="139141"/>
          </a:xfrm>
        </p:grpSpPr>
        <p:sp>
          <p:nvSpPr>
            <p:cNvPr id="16" name="Freeform 16">
              <a:extLst>
                <a:ext uri="{FF2B5EF4-FFF2-40B4-BE49-F238E27FC236}">
                  <a16:creationId xmlns:a16="http://schemas.microsoft.com/office/drawing/2014/main" id="{B3B4BE6B-DB02-3586-236F-B3286FCCA94A}"/>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7" name="TextBox 17">
              <a:extLst>
                <a:ext uri="{FF2B5EF4-FFF2-40B4-BE49-F238E27FC236}">
                  <a16:creationId xmlns:a16="http://schemas.microsoft.com/office/drawing/2014/main" id="{8547CA24-5281-BB4D-0836-2D181C531221}"/>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Factsheets</a:t>
              </a:r>
            </a:p>
          </p:txBody>
        </p:sp>
      </p:grpSp>
      <p:grpSp>
        <p:nvGrpSpPr>
          <p:cNvPr id="18" name="Group 18">
            <a:extLst>
              <a:ext uri="{FF2B5EF4-FFF2-40B4-BE49-F238E27FC236}">
                <a16:creationId xmlns:a16="http://schemas.microsoft.com/office/drawing/2014/main" id="{36B77380-DCD7-8617-3AA3-F17BA8768D4F}"/>
              </a:ext>
            </a:extLst>
          </p:cNvPr>
          <p:cNvGrpSpPr/>
          <p:nvPr/>
        </p:nvGrpSpPr>
        <p:grpSpPr>
          <a:xfrm>
            <a:off x="9758879" y="5678827"/>
            <a:ext cx="2513635" cy="528299"/>
            <a:chOff x="0" y="0"/>
            <a:chExt cx="662027" cy="139141"/>
          </a:xfrm>
        </p:grpSpPr>
        <p:sp>
          <p:nvSpPr>
            <p:cNvPr id="19" name="Freeform 19">
              <a:extLst>
                <a:ext uri="{FF2B5EF4-FFF2-40B4-BE49-F238E27FC236}">
                  <a16:creationId xmlns:a16="http://schemas.microsoft.com/office/drawing/2014/main" id="{9980853E-57D0-EE0D-4BEE-2CEBE060F22B}"/>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0" name="TextBox 20">
              <a:extLst>
                <a:ext uri="{FF2B5EF4-FFF2-40B4-BE49-F238E27FC236}">
                  <a16:creationId xmlns:a16="http://schemas.microsoft.com/office/drawing/2014/main" id="{0C48313D-E6AB-4427-7CD2-5262D499AEAA}"/>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Using Faa guide</a:t>
              </a:r>
            </a:p>
          </p:txBody>
        </p:sp>
      </p:grpSp>
      <p:grpSp>
        <p:nvGrpSpPr>
          <p:cNvPr id="21" name="Group 21">
            <a:extLst>
              <a:ext uri="{FF2B5EF4-FFF2-40B4-BE49-F238E27FC236}">
                <a16:creationId xmlns:a16="http://schemas.microsoft.com/office/drawing/2014/main" id="{0B41F253-12AB-C5BC-F214-2F9444DFFFA5}"/>
              </a:ext>
            </a:extLst>
          </p:cNvPr>
          <p:cNvGrpSpPr/>
          <p:nvPr/>
        </p:nvGrpSpPr>
        <p:grpSpPr>
          <a:xfrm>
            <a:off x="13448010" y="5678827"/>
            <a:ext cx="2513635" cy="528299"/>
            <a:chOff x="0" y="0"/>
            <a:chExt cx="662027" cy="139141"/>
          </a:xfrm>
        </p:grpSpPr>
        <p:sp>
          <p:nvSpPr>
            <p:cNvPr id="22" name="Freeform 22">
              <a:extLst>
                <a:ext uri="{FF2B5EF4-FFF2-40B4-BE49-F238E27FC236}">
                  <a16:creationId xmlns:a16="http://schemas.microsoft.com/office/drawing/2014/main" id="{D80DC310-6E28-D0CE-DC80-42853E58465F}"/>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3" name="TextBox 23">
              <a:extLst>
                <a:ext uri="{FF2B5EF4-FFF2-40B4-BE49-F238E27FC236}">
                  <a16:creationId xmlns:a16="http://schemas.microsoft.com/office/drawing/2014/main" id="{FEF0F3C1-B032-4825-3E86-C8042F6A8179}"/>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Webinars</a:t>
              </a:r>
            </a:p>
          </p:txBody>
        </p:sp>
      </p:grpSp>
      <p:sp>
        <p:nvSpPr>
          <p:cNvPr id="24" name="Freeform 24">
            <a:extLst>
              <a:ext uri="{FF2B5EF4-FFF2-40B4-BE49-F238E27FC236}">
                <a16:creationId xmlns:a16="http://schemas.microsoft.com/office/drawing/2014/main" id="{172974BC-1E12-9A85-BB57-4FCC3509AEC6}"/>
              </a:ext>
            </a:extLst>
          </p:cNvPr>
          <p:cNvSpPr/>
          <p:nvPr/>
        </p:nvSpPr>
        <p:spPr>
          <a:xfrm>
            <a:off x="1028700" y="6407151"/>
            <a:ext cx="3392376" cy="2887308"/>
          </a:xfrm>
          <a:custGeom>
            <a:avLst/>
            <a:gdLst/>
            <a:ahLst/>
            <a:cxnLst/>
            <a:rect l="l" t="t" r="r" b="b"/>
            <a:pathLst>
              <a:path w="3392376" h="2887308">
                <a:moveTo>
                  <a:pt x="0" y="0"/>
                </a:moveTo>
                <a:lnTo>
                  <a:pt x="3392376" y="0"/>
                </a:lnTo>
                <a:lnTo>
                  <a:pt x="3392376" y="2887307"/>
                </a:lnTo>
                <a:lnTo>
                  <a:pt x="0" y="2887307"/>
                </a:lnTo>
                <a:lnTo>
                  <a:pt x="0" y="0"/>
                </a:lnTo>
                <a:close/>
              </a:path>
            </a:pathLst>
          </a:custGeom>
          <a:blipFill>
            <a:blip r:embed="rId11"/>
            <a:stretch>
              <a:fillRect/>
            </a:stretch>
          </a:blipFill>
        </p:spPr>
        <p:txBody>
          <a:bodyPr/>
          <a:lstStyle/>
          <a:p>
            <a:endParaRPr lang="en-GB"/>
          </a:p>
        </p:txBody>
      </p:sp>
      <p:grpSp>
        <p:nvGrpSpPr>
          <p:cNvPr id="25" name="Group 25">
            <a:extLst>
              <a:ext uri="{FF2B5EF4-FFF2-40B4-BE49-F238E27FC236}">
                <a16:creationId xmlns:a16="http://schemas.microsoft.com/office/drawing/2014/main" id="{67BA9611-7379-71D7-8B23-295573DE2279}"/>
              </a:ext>
            </a:extLst>
          </p:cNvPr>
          <p:cNvGrpSpPr/>
          <p:nvPr/>
        </p:nvGrpSpPr>
        <p:grpSpPr>
          <a:xfrm>
            <a:off x="1468070" y="8994150"/>
            <a:ext cx="2513635" cy="528299"/>
            <a:chOff x="0" y="0"/>
            <a:chExt cx="662027" cy="139141"/>
          </a:xfrm>
        </p:grpSpPr>
        <p:sp>
          <p:nvSpPr>
            <p:cNvPr id="26" name="Freeform 26">
              <a:extLst>
                <a:ext uri="{FF2B5EF4-FFF2-40B4-BE49-F238E27FC236}">
                  <a16:creationId xmlns:a16="http://schemas.microsoft.com/office/drawing/2014/main" id="{01120D2A-1641-B5C4-0FC5-60BD4ABB63F6}"/>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7" name="TextBox 27">
              <a:extLst>
                <a:ext uri="{FF2B5EF4-FFF2-40B4-BE49-F238E27FC236}">
                  <a16:creationId xmlns:a16="http://schemas.microsoft.com/office/drawing/2014/main" id="{25CC1516-3DD7-B782-64FC-F489FCBBB5E7}"/>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Employer profiles</a:t>
              </a:r>
            </a:p>
          </p:txBody>
        </p:sp>
      </p:grpSp>
      <p:sp>
        <p:nvSpPr>
          <p:cNvPr id="28" name="Freeform 28">
            <a:extLst>
              <a:ext uri="{FF2B5EF4-FFF2-40B4-BE49-F238E27FC236}">
                <a16:creationId xmlns:a16="http://schemas.microsoft.com/office/drawing/2014/main" id="{72986000-8EE0-0F5F-908A-69FFCBF055D3}"/>
              </a:ext>
            </a:extLst>
          </p:cNvPr>
          <p:cNvSpPr/>
          <p:nvPr/>
        </p:nvSpPr>
        <p:spPr>
          <a:xfrm>
            <a:off x="5472351" y="6750051"/>
            <a:ext cx="2730738" cy="2075361"/>
          </a:xfrm>
          <a:custGeom>
            <a:avLst/>
            <a:gdLst/>
            <a:ahLst/>
            <a:cxnLst/>
            <a:rect l="l" t="t" r="r" b="b"/>
            <a:pathLst>
              <a:path w="2730738" h="2075361">
                <a:moveTo>
                  <a:pt x="0" y="0"/>
                </a:moveTo>
                <a:lnTo>
                  <a:pt x="2730739" y="0"/>
                </a:lnTo>
                <a:lnTo>
                  <a:pt x="2730739" y="2075361"/>
                </a:lnTo>
                <a:lnTo>
                  <a:pt x="0" y="2075361"/>
                </a:lnTo>
                <a:lnTo>
                  <a:pt x="0" y="0"/>
                </a:lnTo>
                <a:close/>
              </a:path>
            </a:pathLst>
          </a:custGeom>
          <a:blipFill>
            <a:blip r:embed="rId12"/>
            <a:stretch>
              <a:fillRect/>
            </a:stretch>
          </a:blipFill>
        </p:spPr>
        <p:txBody>
          <a:bodyPr/>
          <a:lstStyle/>
          <a:p>
            <a:endParaRPr lang="en-GB"/>
          </a:p>
        </p:txBody>
      </p:sp>
      <p:sp>
        <p:nvSpPr>
          <p:cNvPr id="29" name="TextBox 29">
            <a:extLst>
              <a:ext uri="{FF2B5EF4-FFF2-40B4-BE49-F238E27FC236}">
                <a16:creationId xmlns:a16="http://schemas.microsoft.com/office/drawing/2014/main" id="{5649207F-FBA9-BB6B-E993-F09896F7E15A}"/>
              </a:ext>
            </a:extLst>
          </p:cNvPr>
          <p:cNvSpPr txBox="1"/>
          <p:nvPr/>
        </p:nvSpPr>
        <p:spPr>
          <a:xfrm>
            <a:off x="1028258" y="1026871"/>
            <a:ext cx="15867550" cy="746759"/>
          </a:xfrm>
          <a:prstGeom prst="rect">
            <a:avLst/>
          </a:prstGeom>
        </p:spPr>
        <p:txBody>
          <a:bodyPr lIns="0" tIns="0" rIns="0" bIns="0" rtlCol="0" anchor="t">
            <a:spAutoFit/>
          </a:bodyPr>
          <a:lstStyle/>
          <a:p>
            <a:pPr algn="l">
              <a:lnSpc>
                <a:spcPts val="5174"/>
              </a:lnSpc>
            </a:pPr>
            <a:r>
              <a:rPr lang="en-US" sz="6899">
                <a:solidFill>
                  <a:srgbClr val="010A4F"/>
                </a:solidFill>
                <a:latin typeface="Lato 1 Bold"/>
                <a:ea typeface="Lato 1 Bold"/>
                <a:cs typeface="Lato 1 Bold"/>
                <a:sym typeface="Lato 1 Bold"/>
              </a:rPr>
              <a:t>Useful websites &amp; resources</a:t>
            </a:r>
          </a:p>
        </p:txBody>
      </p:sp>
      <p:sp>
        <p:nvSpPr>
          <p:cNvPr id="30" name="TextBox 30">
            <a:extLst>
              <a:ext uri="{FF2B5EF4-FFF2-40B4-BE49-F238E27FC236}">
                <a16:creationId xmlns:a16="http://schemas.microsoft.com/office/drawing/2014/main" id="{62F005ED-D077-047D-B418-F971A9374BF1}"/>
              </a:ext>
            </a:extLst>
          </p:cNvPr>
          <p:cNvSpPr txBox="1"/>
          <p:nvPr/>
        </p:nvSpPr>
        <p:spPr>
          <a:xfrm>
            <a:off x="1137396" y="1839306"/>
            <a:ext cx="7625604" cy="321050"/>
          </a:xfrm>
          <a:prstGeom prst="rect">
            <a:avLst/>
          </a:prstGeom>
        </p:spPr>
        <p:txBody>
          <a:bodyPr wrap="square" lIns="0" tIns="0" rIns="0" bIns="0" rtlCol="0" anchor="t">
            <a:spAutoFit/>
          </a:bodyPr>
          <a:lstStyle/>
          <a:p>
            <a:pPr algn="l">
              <a:lnSpc>
                <a:spcPts val="2696"/>
              </a:lnSpc>
            </a:pPr>
            <a:r>
              <a:rPr lang="en-US" sz="2247">
                <a:solidFill>
                  <a:srgbClr val="000000"/>
                </a:solidFill>
                <a:latin typeface="Lato 1"/>
                <a:ea typeface="Lato 1"/>
                <a:cs typeface="Lato 1"/>
                <a:sym typeface="Lato 1"/>
              </a:rPr>
              <a:t>Resources to support you in learning about apprenticeships</a:t>
            </a:r>
          </a:p>
        </p:txBody>
      </p:sp>
      <p:sp>
        <p:nvSpPr>
          <p:cNvPr id="31" name="TextBox 31">
            <a:extLst>
              <a:ext uri="{FF2B5EF4-FFF2-40B4-BE49-F238E27FC236}">
                <a16:creationId xmlns:a16="http://schemas.microsoft.com/office/drawing/2014/main" id="{A7AB72AC-33EA-9F42-BEDD-02BC407104F0}"/>
              </a:ext>
            </a:extLst>
          </p:cNvPr>
          <p:cNvSpPr txBox="1"/>
          <p:nvPr/>
        </p:nvSpPr>
        <p:spPr>
          <a:xfrm>
            <a:off x="10072042" y="9126850"/>
            <a:ext cx="5709318" cy="333375"/>
          </a:xfrm>
          <a:prstGeom prst="rect">
            <a:avLst/>
          </a:prstGeom>
        </p:spPr>
        <p:txBody>
          <a:bodyPr lIns="0" tIns="0" rIns="0" bIns="0" rtlCol="0" anchor="t">
            <a:spAutoFit/>
          </a:bodyPr>
          <a:lstStyle/>
          <a:p>
            <a:pPr algn="ctr">
              <a:lnSpc>
                <a:spcPts val="2696"/>
              </a:lnSpc>
              <a:spcBef>
                <a:spcPct val="0"/>
              </a:spcBef>
            </a:pPr>
            <a:r>
              <a:rPr lang="en-US" sz="2247" u="sng">
                <a:solidFill>
                  <a:srgbClr val="5C8BC9"/>
                </a:solidFill>
                <a:latin typeface="Lato 1 Bold"/>
                <a:ea typeface="Lato 1 Bold"/>
                <a:cs typeface="Lato 1 Bold"/>
                <a:sym typeface="Lato 1 Bold"/>
              </a:rPr>
              <a:t>www.amazingapprenticeships.com</a:t>
            </a:r>
          </a:p>
        </p:txBody>
      </p:sp>
      <p:grpSp>
        <p:nvGrpSpPr>
          <p:cNvPr id="32" name="Group 32">
            <a:extLst>
              <a:ext uri="{FF2B5EF4-FFF2-40B4-BE49-F238E27FC236}">
                <a16:creationId xmlns:a16="http://schemas.microsoft.com/office/drawing/2014/main" id="{925714C8-3CE3-BEB9-31D2-EB3F8BE85038}"/>
              </a:ext>
            </a:extLst>
          </p:cNvPr>
          <p:cNvGrpSpPr/>
          <p:nvPr/>
        </p:nvGrpSpPr>
        <p:grpSpPr>
          <a:xfrm>
            <a:off x="5580903" y="8994150"/>
            <a:ext cx="2513635" cy="528299"/>
            <a:chOff x="0" y="0"/>
            <a:chExt cx="662027" cy="139141"/>
          </a:xfrm>
        </p:grpSpPr>
        <p:sp>
          <p:nvSpPr>
            <p:cNvPr id="33" name="Freeform 33">
              <a:extLst>
                <a:ext uri="{FF2B5EF4-FFF2-40B4-BE49-F238E27FC236}">
                  <a16:creationId xmlns:a16="http://schemas.microsoft.com/office/drawing/2014/main" id="{009DD47D-8B24-D1BB-6B37-EB80C5DA31C5}"/>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34" name="TextBox 34">
              <a:extLst>
                <a:ext uri="{FF2B5EF4-FFF2-40B4-BE49-F238E27FC236}">
                  <a16:creationId xmlns:a16="http://schemas.microsoft.com/office/drawing/2014/main" id="{054487E0-FF48-57D0-00FD-7F4F31F7042B}"/>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Apprentice advice</a:t>
              </a:r>
            </a:p>
          </p:txBody>
        </p:sp>
      </p:grpSp>
      <p:pic>
        <p:nvPicPr>
          <p:cNvPr id="35" name="Picture 34">
            <a:extLst>
              <a:ext uri="{FF2B5EF4-FFF2-40B4-BE49-F238E27FC236}">
                <a16:creationId xmlns:a16="http://schemas.microsoft.com/office/drawing/2014/main" id="{97404BBC-0BE1-4D9C-A113-054EDB2233AA}"/>
              </a:ext>
            </a:extLst>
          </p:cNvPr>
          <p:cNvPicPr>
            <a:picLocks noChangeAspect="1"/>
          </p:cNvPicPr>
          <p:nvPr/>
        </p:nvPicPr>
        <p:blipFill>
          <a:blip r:embed="rId13"/>
          <a:stretch>
            <a:fillRect/>
          </a:stretch>
        </p:blipFill>
        <p:spPr>
          <a:xfrm>
            <a:off x="0" y="28978"/>
            <a:ext cx="18288000" cy="10287001"/>
          </a:xfrm>
          <a:prstGeom prst="rect">
            <a:avLst/>
          </a:prstGeom>
        </p:spPr>
      </p:pic>
    </p:spTree>
    <p:extLst>
      <p:ext uri="{BB962C8B-B14F-4D97-AF65-F5344CB8AC3E}">
        <p14:creationId xmlns:p14="http://schemas.microsoft.com/office/powerpoint/2010/main" val="121893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24" grpId="0" animBg="1"/>
      <p:bldP spid="28" grpId="0" animBg="1"/>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a:extLst>
            <a:ext uri="{FF2B5EF4-FFF2-40B4-BE49-F238E27FC236}">
              <a16:creationId xmlns:a16="http://schemas.microsoft.com/office/drawing/2014/main" id="{41791227-0061-1CFB-8978-F419947C53E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0A68CA-2F0B-8A05-DB45-0A686F657D22}"/>
              </a:ext>
            </a:extLst>
          </p:cNvPr>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a:extLst>
              <a:ext uri="{FF2B5EF4-FFF2-40B4-BE49-F238E27FC236}">
                <a16:creationId xmlns:a16="http://schemas.microsoft.com/office/drawing/2014/main" id="{220471CF-A5FF-6BC5-F0BA-721ADB4FDD8F}"/>
              </a:ext>
            </a:extLst>
          </p:cNvPr>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a:extLst>
              <a:ext uri="{FF2B5EF4-FFF2-40B4-BE49-F238E27FC236}">
                <a16:creationId xmlns:a16="http://schemas.microsoft.com/office/drawing/2014/main" id="{147E99D1-C7EA-2BF4-148B-17B238C099C6}"/>
              </a:ext>
            </a:extLst>
          </p:cNvPr>
          <p:cNvGrpSpPr>
            <a:grpSpLocks noGrp="1" noUngrp="1" noRot="1" noMove="1" noResize="1"/>
          </p:cNvGrpSpPr>
          <p:nvPr/>
        </p:nvGrpSpPr>
        <p:grpSpPr>
          <a:xfrm>
            <a:off x="342020" y="321743"/>
            <a:ext cx="17603961" cy="9643513"/>
            <a:chOff x="0" y="0"/>
            <a:chExt cx="2770626" cy="1517759"/>
          </a:xfrm>
        </p:grpSpPr>
        <p:sp>
          <p:nvSpPr>
            <p:cNvPr id="5" name="Freeform 5">
              <a:extLst>
                <a:ext uri="{FF2B5EF4-FFF2-40B4-BE49-F238E27FC236}">
                  <a16:creationId xmlns:a16="http://schemas.microsoft.com/office/drawing/2014/main" id="{38A9F552-211A-7055-CE9B-38263AED2183}"/>
                </a:ext>
              </a:extLst>
            </p:cNvPr>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6" name="Freeform 6">
            <a:extLst>
              <a:ext uri="{FF2B5EF4-FFF2-40B4-BE49-F238E27FC236}">
                <a16:creationId xmlns:a16="http://schemas.microsoft.com/office/drawing/2014/main" id="{C7C3F56C-A971-C8DF-8B11-29D1AD6FE6F0}"/>
              </a:ext>
            </a:extLst>
          </p:cNvPr>
          <p:cNvSpPr/>
          <p:nvPr/>
        </p:nvSpPr>
        <p:spPr>
          <a:xfrm>
            <a:off x="1772994" y="2715605"/>
            <a:ext cx="1941170" cy="2763196"/>
          </a:xfrm>
          <a:custGeom>
            <a:avLst/>
            <a:gdLst/>
            <a:ahLst/>
            <a:cxnLst/>
            <a:rect l="l" t="t" r="r" b="b"/>
            <a:pathLst>
              <a:path w="1941170" h="2763196">
                <a:moveTo>
                  <a:pt x="0" y="0"/>
                </a:moveTo>
                <a:lnTo>
                  <a:pt x="1941170" y="0"/>
                </a:lnTo>
                <a:lnTo>
                  <a:pt x="1941170" y="2763197"/>
                </a:lnTo>
                <a:lnTo>
                  <a:pt x="0" y="2763197"/>
                </a:lnTo>
                <a:lnTo>
                  <a:pt x="0" y="0"/>
                </a:lnTo>
                <a:close/>
              </a:path>
            </a:pathLst>
          </a:custGeom>
          <a:blipFill>
            <a:blip r:embed="rId5"/>
            <a:stretch>
              <a:fillRect/>
            </a:stretch>
          </a:blipFill>
        </p:spPr>
        <p:txBody>
          <a:bodyPr/>
          <a:lstStyle/>
          <a:p>
            <a:endParaRPr lang="en-GB"/>
          </a:p>
        </p:txBody>
      </p:sp>
      <p:sp>
        <p:nvSpPr>
          <p:cNvPr id="7" name="Freeform 7">
            <a:extLst>
              <a:ext uri="{FF2B5EF4-FFF2-40B4-BE49-F238E27FC236}">
                <a16:creationId xmlns:a16="http://schemas.microsoft.com/office/drawing/2014/main" id="{ABDC53A9-9AF7-13CA-CAFA-DE203858DBE2}"/>
              </a:ext>
            </a:extLst>
          </p:cNvPr>
          <p:cNvSpPr/>
          <p:nvPr/>
        </p:nvSpPr>
        <p:spPr>
          <a:xfrm>
            <a:off x="6440757" y="2715605"/>
            <a:ext cx="1908422" cy="2697751"/>
          </a:xfrm>
          <a:custGeom>
            <a:avLst/>
            <a:gdLst/>
            <a:ahLst/>
            <a:cxnLst/>
            <a:rect l="l" t="t" r="r" b="b"/>
            <a:pathLst>
              <a:path w="1908422" h="2697751">
                <a:moveTo>
                  <a:pt x="0" y="0"/>
                </a:moveTo>
                <a:lnTo>
                  <a:pt x="1908422" y="0"/>
                </a:lnTo>
                <a:lnTo>
                  <a:pt x="1908422" y="2697752"/>
                </a:lnTo>
                <a:lnTo>
                  <a:pt x="0" y="2697752"/>
                </a:lnTo>
                <a:lnTo>
                  <a:pt x="0" y="0"/>
                </a:lnTo>
                <a:close/>
              </a:path>
            </a:pathLst>
          </a:custGeom>
          <a:blipFill>
            <a:blip r:embed="rId6"/>
            <a:stretch>
              <a:fillRect/>
            </a:stretch>
          </a:blipFill>
        </p:spPr>
        <p:txBody>
          <a:bodyPr/>
          <a:lstStyle/>
          <a:p>
            <a:endParaRPr lang="en-GB"/>
          </a:p>
        </p:txBody>
      </p:sp>
      <p:sp>
        <p:nvSpPr>
          <p:cNvPr id="8" name="Freeform 8">
            <a:extLst>
              <a:ext uri="{FF2B5EF4-FFF2-40B4-BE49-F238E27FC236}">
                <a16:creationId xmlns:a16="http://schemas.microsoft.com/office/drawing/2014/main" id="{C3E1C58D-C9BA-3435-F4D2-E00F9C33FA7A}"/>
              </a:ext>
            </a:extLst>
          </p:cNvPr>
          <p:cNvSpPr/>
          <p:nvPr/>
        </p:nvSpPr>
        <p:spPr>
          <a:xfrm>
            <a:off x="5171971" y="2850452"/>
            <a:ext cx="1812053" cy="2562904"/>
          </a:xfrm>
          <a:custGeom>
            <a:avLst/>
            <a:gdLst/>
            <a:ahLst/>
            <a:cxnLst/>
            <a:rect l="l" t="t" r="r" b="b"/>
            <a:pathLst>
              <a:path w="1812053" h="2562904">
                <a:moveTo>
                  <a:pt x="0" y="0"/>
                </a:moveTo>
                <a:lnTo>
                  <a:pt x="1812054" y="0"/>
                </a:lnTo>
                <a:lnTo>
                  <a:pt x="1812054" y="2562905"/>
                </a:lnTo>
                <a:lnTo>
                  <a:pt x="0" y="2562905"/>
                </a:lnTo>
                <a:lnTo>
                  <a:pt x="0" y="0"/>
                </a:lnTo>
                <a:close/>
              </a:path>
            </a:pathLst>
          </a:custGeom>
          <a:blipFill>
            <a:blip r:embed="rId7"/>
            <a:stretch>
              <a:fillRect/>
            </a:stretch>
          </a:blipFill>
        </p:spPr>
        <p:txBody>
          <a:bodyPr/>
          <a:lstStyle/>
          <a:p>
            <a:endParaRPr lang="en-GB"/>
          </a:p>
        </p:txBody>
      </p:sp>
      <p:sp>
        <p:nvSpPr>
          <p:cNvPr id="9" name="Freeform 9">
            <a:extLst>
              <a:ext uri="{FF2B5EF4-FFF2-40B4-BE49-F238E27FC236}">
                <a16:creationId xmlns:a16="http://schemas.microsoft.com/office/drawing/2014/main" id="{7A121547-1EB9-7934-A99B-A7B5D0359944}"/>
              </a:ext>
            </a:extLst>
          </p:cNvPr>
          <p:cNvSpPr/>
          <p:nvPr/>
        </p:nvSpPr>
        <p:spPr>
          <a:xfrm>
            <a:off x="9989771" y="2514409"/>
            <a:ext cx="2051852" cy="2898947"/>
          </a:xfrm>
          <a:custGeom>
            <a:avLst/>
            <a:gdLst/>
            <a:ahLst/>
            <a:cxnLst/>
            <a:rect l="l" t="t" r="r" b="b"/>
            <a:pathLst>
              <a:path w="2051852" h="2898947">
                <a:moveTo>
                  <a:pt x="0" y="0"/>
                </a:moveTo>
                <a:lnTo>
                  <a:pt x="2051852" y="0"/>
                </a:lnTo>
                <a:lnTo>
                  <a:pt x="2051852" y="2898948"/>
                </a:lnTo>
                <a:lnTo>
                  <a:pt x="0" y="2898948"/>
                </a:lnTo>
                <a:lnTo>
                  <a:pt x="0" y="0"/>
                </a:lnTo>
                <a:close/>
              </a:path>
            </a:pathLst>
          </a:custGeom>
          <a:blipFill>
            <a:blip r:embed="rId8"/>
            <a:stretch>
              <a:fillRect/>
            </a:stretch>
          </a:blipFill>
        </p:spPr>
        <p:txBody>
          <a:bodyPr/>
          <a:lstStyle/>
          <a:p>
            <a:endParaRPr lang="en-GB"/>
          </a:p>
        </p:txBody>
      </p:sp>
      <p:sp>
        <p:nvSpPr>
          <p:cNvPr id="10" name="Freeform 10">
            <a:extLst>
              <a:ext uri="{FF2B5EF4-FFF2-40B4-BE49-F238E27FC236}">
                <a16:creationId xmlns:a16="http://schemas.microsoft.com/office/drawing/2014/main" id="{2B3775C3-E714-42C2-4A56-DCF1CEA3418F}"/>
              </a:ext>
            </a:extLst>
          </p:cNvPr>
          <p:cNvSpPr/>
          <p:nvPr/>
        </p:nvSpPr>
        <p:spPr>
          <a:xfrm>
            <a:off x="12926701" y="2850452"/>
            <a:ext cx="3556252" cy="2372020"/>
          </a:xfrm>
          <a:custGeom>
            <a:avLst/>
            <a:gdLst/>
            <a:ahLst/>
            <a:cxnLst/>
            <a:rect l="l" t="t" r="r" b="b"/>
            <a:pathLst>
              <a:path w="3556252" h="2372020">
                <a:moveTo>
                  <a:pt x="0" y="0"/>
                </a:moveTo>
                <a:lnTo>
                  <a:pt x="3556252" y="0"/>
                </a:lnTo>
                <a:lnTo>
                  <a:pt x="3556252" y="2372021"/>
                </a:lnTo>
                <a:lnTo>
                  <a:pt x="0" y="2372021"/>
                </a:lnTo>
                <a:lnTo>
                  <a:pt x="0" y="0"/>
                </a:lnTo>
                <a:close/>
              </a:path>
            </a:pathLst>
          </a:custGeom>
          <a:blipFill>
            <a:blip r:embed="rId9"/>
            <a:stretch>
              <a:fillRect/>
            </a:stretch>
          </a:blipFill>
        </p:spPr>
        <p:txBody>
          <a:bodyPr/>
          <a:lstStyle/>
          <a:p>
            <a:endParaRPr lang="en-GB"/>
          </a:p>
        </p:txBody>
      </p:sp>
      <p:sp>
        <p:nvSpPr>
          <p:cNvPr id="11" name="Freeform 11">
            <a:extLst>
              <a:ext uri="{FF2B5EF4-FFF2-40B4-BE49-F238E27FC236}">
                <a16:creationId xmlns:a16="http://schemas.microsoft.com/office/drawing/2014/main" id="{6ABF6040-61C1-F7A1-EF4C-B742202F9A41}"/>
              </a:ext>
            </a:extLst>
          </p:cNvPr>
          <p:cNvSpPr/>
          <p:nvPr/>
        </p:nvSpPr>
        <p:spPr>
          <a:xfrm>
            <a:off x="11415925" y="7136910"/>
            <a:ext cx="3021552" cy="1888470"/>
          </a:xfrm>
          <a:custGeom>
            <a:avLst/>
            <a:gdLst/>
            <a:ahLst/>
            <a:cxnLst/>
            <a:rect l="l" t="t" r="r" b="b"/>
            <a:pathLst>
              <a:path w="3021552" h="1888470">
                <a:moveTo>
                  <a:pt x="0" y="0"/>
                </a:moveTo>
                <a:lnTo>
                  <a:pt x="3021552" y="0"/>
                </a:lnTo>
                <a:lnTo>
                  <a:pt x="3021552" y="1888470"/>
                </a:lnTo>
                <a:lnTo>
                  <a:pt x="0" y="1888470"/>
                </a:lnTo>
                <a:lnTo>
                  <a:pt x="0" y="0"/>
                </a:lnTo>
                <a:close/>
              </a:path>
            </a:pathLst>
          </a:custGeom>
          <a:blipFill>
            <a:blip r:embed="rId10"/>
            <a:stretch>
              <a:fillRect/>
            </a:stretch>
          </a:blipFill>
        </p:spPr>
        <p:txBody>
          <a:bodyPr/>
          <a:lstStyle/>
          <a:p>
            <a:endParaRPr lang="en-GB"/>
          </a:p>
        </p:txBody>
      </p:sp>
      <p:grpSp>
        <p:nvGrpSpPr>
          <p:cNvPr id="12" name="Group 12">
            <a:extLst>
              <a:ext uri="{FF2B5EF4-FFF2-40B4-BE49-F238E27FC236}">
                <a16:creationId xmlns:a16="http://schemas.microsoft.com/office/drawing/2014/main" id="{8A0C8BC4-4A3B-4C0F-BC1A-2B626D384436}"/>
              </a:ext>
            </a:extLst>
          </p:cNvPr>
          <p:cNvGrpSpPr/>
          <p:nvPr/>
        </p:nvGrpSpPr>
        <p:grpSpPr>
          <a:xfrm>
            <a:off x="1486761" y="5678827"/>
            <a:ext cx="2513635" cy="528299"/>
            <a:chOff x="0" y="0"/>
            <a:chExt cx="662027" cy="139141"/>
          </a:xfrm>
        </p:grpSpPr>
        <p:sp>
          <p:nvSpPr>
            <p:cNvPr id="13" name="Freeform 13">
              <a:extLst>
                <a:ext uri="{FF2B5EF4-FFF2-40B4-BE49-F238E27FC236}">
                  <a16:creationId xmlns:a16="http://schemas.microsoft.com/office/drawing/2014/main" id="{D23C076A-B580-4CEB-551D-D6727A112F2A}"/>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4" name="TextBox 14">
              <a:extLst>
                <a:ext uri="{FF2B5EF4-FFF2-40B4-BE49-F238E27FC236}">
                  <a16:creationId xmlns:a16="http://schemas.microsoft.com/office/drawing/2014/main" id="{25D3235C-8312-7C71-1750-495148B25CD9}"/>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Application guides</a:t>
              </a:r>
            </a:p>
          </p:txBody>
        </p:sp>
      </p:grpSp>
      <p:grpSp>
        <p:nvGrpSpPr>
          <p:cNvPr id="15" name="Group 15">
            <a:extLst>
              <a:ext uri="{FF2B5EF4-FFF2-40B4-BE49-F238E27FC236}">
                <a16:creationId xmlns:a16="http://schemas.microsoft.com/office/drawing/2014/main" id="{95F16D00-4DF9-631C-579F-6E0EC7C04228}"/>
              </a:ext>
            </a:extLst>
          </p:cNvPr>
          <p:cNvGrpSpPr/>
          <p:nvPr/>
        </p:nvGrpSpPr>
        <p:grpSpPr>
          <a:xfrm>
            <a:off x="5580903" y="5678827"/>
            <a:ext cx="2513635" cy="528299"/>
            <a:chOff x="0" y="0"/>
            <a:chExt cx="662027" cy="139141"/>
          </a:xfrm>
        </p:grpSpPr>
        <p:sp>
          <p:nvSpPr>
            <p:cNvPr id="16" name="Freeform 16">
              <a:extLst>
                <a:ext uri="{FF2B5EF4-FFF2-40B4-BE49-F238E27FC236}">
                  <a16:creationId xmlns:a16="http://schemas.microsoft.com/office/drawing/2014/main" id="{C31BFBEC-DAB4-7103-EBC2-81D8A203AC5B}"/>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7" name="TextBox 17">
              <a:extLst>
                <a:ext uri="{FF2B5EF4-FFF2-40B4-BE49-F238E27FC236}">
                  <a16:creationId xmlns:a16="http://schemas.microsoft.com/office/drawing/2014/main" id="{5CCC612E-CA52-E132-DFB8-67004CEBF259}"/>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Factsheets</a:t>
              </a:r>
            </a:p>
          </p:txBody>
        </p:sp>
      </p:grpSp>
      <p:grpSp>
        <p:nvGrpSpPr>
          <p:cNvPr id="18" name="Group 18">
            <a:extLst>
              <a:ext uri="{FF2B5EF4-FFF2-40B4-BE49-F238E27FC236}">
                <a16:creationId xmlns:a16="http://schemas.microsoft.com/office/drawing/2014/main" id="{5CDFA1AF-16DB-943D-A25E-C777D1A489BA}"/>
              </a:ext>
            </a:extLst>
          </p:cNvPr>
          <p:cNvGrpSpPr/>
          <p:nvPr/>
        </p:nvGrpSpPr>
        <p:grpSpPr>
          <a:xfrm>
            <a:off x="9758879" y="5678827"/>
            <a:ext cx="2513635" cy="528299"/>
            <a:chOff x="0" y="0"/>
            <a:chExt cx="662027" cy="139141"/>
          </a:xfrm>
        </p:grpSpPr>
        <p:sp>
          <p:nvSpPr>
            <p:cNvPr id="19" name="Freeform 19">
              <a:extLst>
                <a:ext uri="{FF2B5EF4-FFF2-40B4-BE49-F238E27FC236}">
                  <a16:creationId xmlns:a16="http://schemas.microsoft.com/office/drawing/2014/main" id="{4C24D2A1-F893-30CE-9CE2-4E54157BCEB3}"/>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0" name="TextBox 20">
              <a:extLst>
                <a:ext uri="{FF2B5EF4-FFF2-40B4-BE49-F238E27FC236}">
                  <a16:creationId xmlns:a16="http://schemas.microsoft.com/office/drawing/2014/main" id="{32C4E79A-4446-5C34-539C-0BF8263C0A69}"/>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Using Faa guide</a:t>
              </a:r>
            </a:p>
          </p:txBody>
        </p:sp>
      </p:grpSp>
      <p:grpSp>
        <p:nvGrpSpPr>
          <p:cNvPr id="21" name="Group 21">
            <a:extLst>
              <a:ext uri="{FF2B5EF4-FFF2-40B4-BE49-F238E27FC236}">
                <a16:creationId xmlns:a16="http://schemas.microsoft.com/office/drawing/2014/main" id="{29488FBF-BA85-6B00-960D-7121E0DCF74C}"/>
              </a:ext>
            </a:extLst>
          </p:cNvPr>
          <p:cNvGrpSpPr/>
          <p:nvPr/>
        </p:nvGrpSpPr>
        <p:grpSpPr>
          <a:xfrm>
            <a:off x="13448010" y="5678827"/>
            <a:ext cx="2513635" cy="528299"/>
            <a:chOff x="0" y="0"/>
            <a:chExt cx="662027" cy="139141"/>
          </a:xfrm>
        </p:grpSpPr>
        <p:sp>
          <p:nvSpPr>
            <p:cNvPr id="22" name="Freeform 22">
              <a:extLst>
                <a:ext uri="{FF2B5EF4-FFF2-40B4-BE49-F238E27FC236}">
                  <a16:creationId xmlns:a16="http://schemas.microsoft.com/office/drawing/2014/main" id="{1BF59EFD-E4D3-F1BB-5667-BC76A8AB4B3D}"/>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3" name="TextBox 23">
              <a:extLst>
                <a:ext uri="{FF2B5EF4-FFF2-40B4-BE49-F238E27FC236}">
                  <a16:creationId xmlns:a16="http://schemas.microsoft.com/office/drawing/2014/main" id="{D5C71D89-BCDE-B06D-ECCE-C5C409BE6D37}"/>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Webinars</a:t>
              </a:r>
            </a:p>
          </p:txBody>
        </p:sp>
      </p:grpSp>
      <p:sp>
        <p:nvSpPr>
          <p:cNvPr id="24" name="Freeform 24">
            <a:extLst>
              <a:ext uri="{FF2B5EF4-FFF2-40B4-BE49-F238E27FC236}">
                <a16:creationId xmlns:a16="http://schemas.microsoft.com/office/drawing/2014/main" id="{8A064F79-6BA7-7865-1CBB-3D5BA8CA09CE}"/>
              </a:ext>
            </a:extLst>
          </p:cNvPr>
          <p:cNvSpPr/>
          <p:nvPr/>
        </p:nvSpPr>
        <p:spPr>
          <a:xfrm>
            <a:off x="1028700" y="6407151"/>
            <a:ext cx="3392376" cy="2887308"/>
          </a:xfrm>
          <a:custGeom>
            <a:avLst/>
            <a:gdLst/>
            <a:ahLst/>
            <a:cxnLst/>
            <a:rect l="l" t="t" r="r" b="b"/>
            <a:pathLst>
              <a:path w="3392376" h="2887308">
                <a:moveTo>
                  <a:pt x="0" y="0"/>
                </a:moveTo>
                <a:lnTo>
                  <a:pt x="3392376" y="0"/>
                </a:lnTo>
                <a:lnTo>
                  <a:pt x="3392376" y="2887307"/>
                </a:lnTo>
                <a:lnTo>
                  <a:pt x="0" y="2887307"/>
                </a:lnTo>
                <a:lnTo>
                  <a:pt x="0" y="0"/>
                </a:lnTo>
                <a:close/>
              </a:path>
            </a:pathLst>
          </a:custGeom>
          <a:blipFill>
            <a:blip r:embed="rId11"/>
            <a:stretch>
              <a:fillRect/>
            </a:stretch>
          </a:blipFill>
        </p:spPr>
        <p:txBody>
          <a:bodyPr/>
          <a:lstStyle/>
          <a:p>
            <a:endParaRPr lang="en-GB"/>
          </a:p>
        </p:txBody>
      </p:sp>
      <p:grpSp>
        <p:nvGrpSpPr>
          <p:cNvPr id="25" name="Group 25">
            <a:extLst>
              <a:ext uri="{FF2B5EF4-FFF2-40B4-BE49-F238E27FC236}">
                <a16:creationId xmlns:a16="http://schemas.microsoft.com/office/drawing/2014/main" id="{6D0D217B-3F92-C7FC-1D4C-43943F4A07A1}"/>
              </a:ext>
            </a:extLst>
          </p:cNvPr>
          <p:cNvGrpSpPr/>
          <p:nvPr/>
        </p:nvGrpSpPr>
        <p:grpSpPr>
          <a:xfrm>
            <a:off x="1468070" y="8994150"/>
            <a:ext cx="2513635" cy="528299"/>
            <a:chOff x="0" y="0"/>
            <a:chExt cx="662027" cy="139141"/>
          </a:xfrm>
        </p:grpSpPr>
        <p:sp>
          <p:nvSpPr>
            <p:cNvPr id="26" name="Freeform 26">
              <a:extLst>
                <a:ext uri="{FF2B5EF4-FFF2-40B4-BE49-F238E27FC236}">
                  <a16:creationId xmlns:a16="http://schemas.microsoft.com/office/drawing/2014/main" id="{376151A0-B50A-DDAC-98FD-9FDB785892E6}"/>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7" name="TextBox 27">
              <a:extLst>
                <a:ext uri="{FF2B5EF4-FFF2-40B4-BE49-F238E27FC236}">
                  <a16:creationId xmlns:a16="http://schemas.microsoft.com/office/drawing/2014/main" id="{321E5EB1-2D4C-F950-7627-146E830019CE}"/>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Employer profiles</a:t>
              </a:r>
            </a:p>
          </p:txBody>
        </p:sp>
      </p:grpSp>
      <p:sp>
        <p:nvSpPr>
          <p:cNvPr id="28" name="Freeform 28">
            <a:extLst>
              <a:ext uri="{FF2B5EF4-FFF2-40B4-BE49-F238E27FC236}">
                <a16:creationId xmlns:a16="http://schemas.microsoft.com/office/drawing/2014/main" id="{03EE07BE-A152-0D1B-E9B6-745ADF47AF16}"/>
              </a:ext>
            </a:extLst>
          </p:cNvPr>
          <p:cNvSpPr/>
          <p:nvPr/>
        </p:nvSpPr>
        <p:spPr>
          <a:xfrm>
            <a:off x="5472351" y="6750051"/>
            <a:ext cx="2730738" cy="2075361"/>
          </a:xfrm>
          <a:custGeom>
            <a:avLst/>
            <a:gdLst/>
            <a:ahLst/>
            <a:cxnLst/>
            <a:rect l="l" t="t" r="r" b="b"/>
            <a:pathLst>
              <a:path w="2730738" h="2075361">
                <a:moveTo>
                  <a:pt x="0" y="0"/>
                </a:moveTo>
                <a:lnTo>
                  <a:pt x="2730739" y="0"/>
                </a:lnTo>
                <a:lnTo>
                  <a:pt x="2730739" y="2075361"/>
                </a:lnTo>
                <a:lnTo>
                  <a:pt x="0" y="2075361"/>
                </a:lnTo>
                <a:lnTo>
                  <a:pt x="0" y="0"/>
                </a:lnTo>
                <a:close/>
              </a:path>
            </a:pathLst>
          </a:custGeom>
          <a:blipFill>
            <a:blip r:embed="rId12"/>
            <a:stretch>
              <a:fillRect/>
            </a:stretch>
          </a:blipFill>
        </p:spPr>
        <p:txBody>
          <a:bodyPr/>
          <a:lstStyle/>
          <a:p>
            <a:endParaRPr lang="en-GB"/>
          </a:p>
        </p:txBody>
      </p:sp>
      <p:sp>
        <p:nvSpPr>
          <p:cNvPr id="29" name="TextBox 29">
            <a:extLst>
              <a:ext uri="{FF2B5EF4-FFF2-40B4-BE49-F238E27FC236}">
                <a16:creationId xmlns:a16="http://schemas.microsoft.com/office/drawing/2014/main" id="{5F17EA32-60AE-F9E8-C9D2-D3ACDDEEE205}"/>
              </a:ext>
            </a:extLst>
          </p:cNvPr>
          <p:cNvSpPr txBox="1"/>
          <p:nvPr/>
        </p:nvSpPr>
        <p:spPr>
          <a:xfrm>
            <a:off x="1028258" y="1026871"/>
            <a:ext cx="15867550" cy="746759"/>
          </a:xfrm>
          <a:prstGeom prst="rect">
            <a:avLst/>
          </a:prstGeom>
        </p:spPr>
        <p:txBody>
          <a:bodyPr lIns="0" tIns="0" rIns="0" bIns="0" rtlCol="0" anchor="t">
            <a:spAutoFit/>
          </a:bodyPr>
          <a:lstStyle/>
          <a:p>
            <a:pPr algn="l">
              <a:lnSpc>
                <a:spcPts val="5174"/>
              </a:lnSpc>
            </a:pPr>
            <a:r>
              <a:rPr lang="en-US" sz="6899">
                <a:solidFill>
                  <a:srgbClr val="010A4F"/>
                </a:solidFill>
                <a:latin typeface="Lato 1 Bold"/>
                <a:ea typeface="Lato 1 Bold"/>
                <a:cs typeface="Lato 1 Bold"/>
                <a:sym typeface="Lato 1 Bold"/>
              </a:rPr>
              <a:t>Useful websites &amp; resources</a:t>
            </a:r>
          </a:p>
        </p:txBody>
      </p:sp>
      <p:sp>
        <p:nvSpPr>
          <p:cNvPr id="30" name="TextBox 30">
            <a:extLst>
              <a:ext uri="{FF2B5EF4-FFF2-40B4-BE49-F238E27FC236}">
                <a16:creationId xmlns:a16="http://schemas.microsoft.com/office/drawing/2014/main" id="{E4321754-E178-5722-0D7F-9C512CF5A8B6}"/>
              </a:ext>
            </a:extLst>
          </p:cNvPr>
          <p:cNvSpPr txBox="1"/>
          <p:nvPr/>
        </p:nvSpPr>
        <p:spPr>
          <a:xfrm>
            <a:off x="1137396" y="1839306"/>
            <a:ext cx="7625604" cy="321050"/>
          </a:xfrm>
          <a:prstGeom prst="rect">
            <a:avLst/>
          </a:prstGeom>
        </p:spPr>
        <p:txBody>
          <a:bodyPr wrap="square" lIns="0" tIns="0" rIns="0" bIns="0" rtlCol="0" anchor="t">
            <a:spAutoFit/>
          </a:bodyPr>
          <a:lstStyle/>
          <a:p>
            <a:pPr algn="l">
              <a:lnSpc>
                <a:spcPts val="2696"/>
              </a:lnSpc>
            </a:pPr>
            <a:r>
              <a:rPr lang="en-US" sz="2247">
                <a:solidFill>
                  <a:srgbClr val="000000"/>
                </a:solidFill>
                <a:latin typeface="Lato 1"/>
                <a:ea typeface="Lato 1"/>
                <a:cs typeface="Lato 1"/>
                <a:sym typeface="Lato 1"/>
              </a:rPr>
              <a:t>Resources to support you in learning about apprenticeships</a:t>
            </a:r>
          </a:p>
        </p:txBody>
      </p:sp>
      <p:sp>
        <p:nvSpPr>
          <p:cNvPr id="31" name="TextBox 31">
            <a:extLst>
              <a:ext uri="{FF2B5EF4-FFF2-40B4-BE49-F238E27FC236}">
                <a16:creationId xmlns:a16="http://schemas.microsoft.com/office/drawing/2014/main" id="{BA4C2B7D-266F-6AB9-EA85-FE0A15FD0D6B}"/>
              </a:ext>
            </a:extLst>
          </p:cNvPr>
          <p:cNvSpPr txBox="1"/>
          <p:nvPr/>
        </p:nvSpPr>
        <p:spPr>
          <a:xfrm>
            <a:off x="10072042" y="9126850"/>
            <a:ext cx="5709318" cy="333375"/>
          </a:xfrm>
          <a:prstGeom prst="rect">
            <a:avLst/>
          </a:prstGeom>
        </p:spPr>
        <p:txBody>
          <a:bodyPr lIns="0" tIns="0" rIns="0" bIns="0" rtlCol="0" anchor="t">
            <a:spAutoFit/>
          </a:bodyPr>
          <a:lstStyle/>
          <a:p>
            <a:pPr algn="ctr">
              <a:lnSpc>
                <a:spcPts val="2696"/>
              </a:lnSpc>
              <a:spcBef>
                <a:spcPct val="0"/>
              </a:spcBef>
            </a:pPr>
            <a:r>
              <a:rPr lang="en-US" sz="2247" u="sng">
                <a:solidFill>
                  <a:srgbClr val="5C8BC9"/>
                </a:solidFill>
                <a:latin typeface="Lato 1 Bold"/>
                <a:ea typeface="Lato 1 Bold"/>
                <a:cs typeface="Lato 1 Bold"/>
                <a:sym typeface="Lato 1 Bold"/>
              </a:rPr>
              <a:t>www.amazingapprenticeships.com</a:t>
            </a:r>
          </a:p>
        </p:txBody>
      </p:sp>
      <p:grpSp>
        <p:nvGrpSpPr>
          <p:cNvPr id="32" name="Group 32">
            <a:extLst>
              <a:ext uri="{FF2B5EF4-FFF2-40B4-BE49-F238E27FC236}">
                <a16:creationId xmlns:a16="http://schemas.microsoft.com/office/drawing/2014/main" id="{CED19482-8E9A-A385-3B02-F33F9E417A1D}"/>
              </a:ext>
            </a:extLst>
          </p:cNvPr>
          <p:cNvGrpSpPr/>
          <p:nvPr/>
        </p:nvGrpSpPr>
        <p:grpSpPr>
          <a:xfrm>
            <a:off x="5580903" y="8994150"/>
            <a:ext cx="2513635" cy="528299"/>
            <a:chOff x="0" y="0"/>
            <a:chExt cx="662027" cy="139141"/>
          </a:xfrm>
        </p:grpSpPr>
        <p:sp>
          <p:nvSpPr>
            <p:cNvPr id="33" name="Freeform 33">
              <a:extLst>
                <a:ext uri="{FF2B5EF4-FFF2-40B4-BE49-F238E27FC236}">
                  <a16:creationId xmlns:a16="http://schemas.microsoft.com/office/drawing/2014/main" id="{283F4380-101B-3E60-D4BA-857071A18DA0}"/>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34" name="TextBox 34">
              <a:extLst>
                <a:ext uri="{FF2B5EF4-FFF2-40B4-BE49-F238E27FC236}">
                  <a16:creationId xmlns:a16="http://schemas.microsoft.com/office/drawing/2014/main" id="{377CD498-2450-3EB0-5DD6-39011BC66606}"/>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Apprentice advice</a:t>
              </a:r>
            </a:p>
          </p:txBody>
        </p:sp>
      </p:grpSp>
      <p:pic>
        <p:nvPicPr>
          <p:cNvPr id="36" name="Picture 35">
            <a:extLst>
              <a:ext uri="{FF2B5EF4-FFF2-40B4-BE49-F238E27FC236}">
                <a16:creationId xmlns:a16="http://schemas.microsoft.com/office/drawing/2014/main" id="{0D026EB0-4DA6-37B9-86EF-CFD47D952236}"/>
              </a:ext>
            </a:extLst>
          </p:cNvPr>
          <p:cNvPicPr>
            <a:picLocks noChangeAspect="1"/>
          </p:cNvPicPr>
          <p:nvPr/>
        </p:nvPicPr>
        <p:blipFill>
          <a:blip r:embed="rId13"/>
          <a:stretch>
            <a:fillRect/>
          </a:stretch>
        </p:blipFill>
        <p:spPr>
          <a:xfrm>
            <a:off x="-40100" y="-11917"/>
            <a:ext cx="18328099" cy="10309557"/>
          </a:xfrm>
          <a:prstGeom prst="rect">
            <a:avLst/>
          </a:prstGeom>
        </p:spPr>
      </p:pic>
    </p:spTree>
    <p:extLst>
      <p:ext uri="{BB962C8B-B14F-4D97-AF65-F5344CB8AC3E}">
        <p14:creationId xmlns:p14="http://schemas.microsoft.com/office/powerpoint/2010/main" val="285312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24" grpId="0" animBg="1"/>
      <p:bldP spid="28" grpId="0" animBg="1"/>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a:extLst>
            <a:ext uri="{FF2B5EF4-FFF2-40B4-BE49-F238E27FC236}">
              <a16:creationId xmlns:a16="http://schemas.microsoft.com/office/drawing/2014/main" id="{4294BD5E-69E9-4896-C126-5DF692F643F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FBEF1FD-C8DD-7C2C-0E57-F2787A56B726}"/>
              </a:ext>
            </a:extLst>
          </p:cNvPr>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a:extLst>
              <a:ext uri="{FF2B5EF4-FFF2-40B4-BE49-F238E27FC236}">
                <a16:creationId xmlns:a16="http://schemas.microsoft.com/office/drawing/2014/main" id="{C6FFF4C0-AA4F-9FC9-83B3-3534C491D35F}"/>
              </a:ext>
            </a:extLst>
          </p:cNvPr>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a:extLst>
              <a:ext uri="{FF2B5EF4-FFF2-40B4-BE49-F238E27FC236}">
                <a16:creationId xmlns:a16="http://schemas.microsoft.com/office/drawing/2014/main" id="{85BF503F-8433-4FDE-1B4F-157A764820E2}"/>
              </a:ext>
            </a:extLst>
          </p:cNvPr>
          <p:cNvGrpSpPr>
            <a:grpSpLocks noGrp="1" noUngrp="1" noRot="1" noMove="1" noResize="1"/>
          </p:cNvGrpSpPr>
          <p:nvPr/>
        </p:nvGrpSpPr>
        <p:grpSpPr>
          <a:xfrm>
            <a:off x="342020" y="321743"/>
            <a:ext cx="17603961" cy="9643513"/>
            <a:chOff x="0" y="0"/>
            <a:chExt cx="2770626" cy="1517759"/>
          </a:xfrm>
        </p:grpSpPr>
        <p:sp>
          <p:nvSpPr>
            <p:cNvPr id="5" name="Freeform 5">
              <a:extLst>
                <a:ext uri="{FF2B5EF4-FFF2-40B4-BE49-F238E27FC236}">
                  <a16:creationId xmlns:a16="http://schemas.microsoft.com/office/drawing/2014/main" id="{B4B72DA4-47F2-AF7E-2A12-42024FBB706C}"/>
                </a:ext>
              </a:extLst>
            </p:cNvPr>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6" name="Freeform 6">
            <a:extLst>
              <a:ext uri="{FF2B5EF4-FFF2-40B4-BE49-F238E27FC236}">
                <a16:creationId xmlns:a16="http://schemas.microsoft.com/office/drawing/2014/main" id="{54731B69-6A39-2A61-034F-973F40F203A9}"/>
              </a:ext>
            </a:extLst>
          </p:cNvPr>
          <p:cNvSpPr/>
          <p:nvPr/>
        </p:nvSpPr>
        <p:spPr>
          <a:xfrm>
            <a:off x="1772994" y="2715605"/>
            <a:ext cx="1941170" cy="2763196"/>
          </a:xfrm>
          <a:custGeom>
            <a:avLst/>
            <a:gdLst/>
            <a:ahLst/>
            <a:cxnLst/>
            <a:rect l="l" t="t" r="r" b="b"/>
            <a:pathLst>
              <a:path w="1941170" h="2763196">
                <a:moveTo>
                  <a:pt x="0" y="0"/>
                </a:moveTo>
                <a:lnTo>
                  <a:pt x="1941170" y="0"/>
                </a:lnTo>
                <a:lnTo>
                  <a:pt x="1941170" y="2763197"/>
                </a:lnTo>
                <a:lnTo>
                  <a:pt x="0" y="2763197"/>
                </a:lnTo>
                <a:lnTo>
                  <a:pt x="0" y="0"/>
                </a:lnTo>
                <a:close/>
              </a:path>
            </a:pathLst>
          </a:custGeom>
          <a:blipFill>
            <a:blip r:embed="rId5"/>
            <a:stretch>
              <a:fillRect/>
            </a:stretch>
          </a:blipFill>
        </p:spPr>
        <p:txBody>
          <a:bodyPr/>
          <a:lstStyle/>
          <a:p>
            <a:endParaRPr lang="en-GB"/>
          </a:p>
        </p:txBody>
      </p:sp>
      <p:sp>
        <p:nvSpPr>
          <p:cNvPr id="7" name="Freeform 7">
            <a:extLst>
              <a:ext uri="{FF2B5EF4-FFF2-40B4-BE49-F238E27FC236}">
                <a16:creationId xmlns:a16="http://schemas.microsoft.com/office/drawing/2014/main" id="{B6DD3F6C-273F-AD4E-3204-124BF9F3F3C5}"/>
              </a:ext>
            </a:extLst>
          </p:cNvPr>
          <p:cNvSpPr/>
          <p:nvPr/>
        </p:nvSpPr>
        <p:spPr>
          <a:xfrm>
            <a:off x="6440757" y="2715605"/>
            <a:ext cx="1908422" cy="2697751"/>
          </a:xfrm>
          <a:custGeom>
            <a:avLst/>
            <a:gdLst/>
            <a:ahLst/>
            <a:cxnLst/>
            <a:rect l="l" t="t" r="r" b="b"/>
            <a:pathLst>
              <a:path w="1908422" h="2697751">
                <a:moveTo>
                  <a:pt x="0" y="0"/>
                </a:moveTo>
                <a:lnTo>
                  <a:pt x="1908422" y="0"/>
                </a:lnTo>
                <a:lnTo>
                  <a:pt x="1908422" y="2697752"/>
                </a:lnTo>
                <a:lnTo>
                  <a:pt x="0" y="2697752"/>
                </a:lnTo>
                <a:lnTo>
                  <a:pt x="0" y="0"/>
                </a:lnTo>
                <a:close/>
              </a:path>
            </a:pathLst>
          </a:custGeom>
          <a:blipFill>
            <a:blip r:embed="rId6"/>
            <a:stretch>
              <a:fillRect/>
            </a:stretch>
          </a:blipFill>
        </p:spPr>
        <p:txBody>
          <a:bodyPr/>
          <a:lstStyle/>
          <a:p>
            <a:endParaRPr lang="en-GB"/>
          </a:p>
        </p:txBody>
      </p:sp>
      <p:sp>
        <p:nvSpPr>
          <p:cNvPr id="8" name="Freeform 8">
            <a:extLst>
              <a:ext uri="{FF2B5EF4-FFF2-40B4-BE49-F238E27FC236}">
                <a16:creationId xmlns:a16="http://schemas.microsoft.com/office/drawing/2014/main" id="{D67C669C-099B-BA03-B759-3BCD2807BA7C}"/>
              </a:ext>
            </a:extLst>
          </p:cNvPr>
          <p:cNvSpPr/>
          <p:nvPr/>
        </p:nvSpPr>
        <p:spPr>
          <a:xfrm>
            <a:off x="5171971" y="2850452"/>
            <a:ext cx="1812053" cy="2562904"/>
          </a:xfrm>
          <a:custGeom>
            <a:avLst/>
            <a:gdLst/>
            <a:ahLst/>
            <a:cxnLst/>
            <a:rect l="l" t="t" r="r" b="b"/>
            <a:pathLst>
              <a:path w="1812053" h="2562904">
                <a:moveTo>
                  <a:pt x="0" y="0"/>
                </a:moveTo>
                <a:lnTo>
                  <a:pt x="1812054" y="0"/>
                </a:lnTo>
                <a:lnTo>
                  <a:pt x="1812054" y="2562905"/>
                </a:lnTo>
                <a:lnTo>
                  <a:pt x="0" y="2562905"/>
                </a:lnTo>
                <a:lnTo>
                  <a:pt x="0" y="0"/>
                </a:lnTo>
                <a:close/>
              </a:path>
            </a:pathLst>
          </a:custGeom>
          <a:blipFill>
            <a:blip r:embed="rId7"/>
            <a:stretch>
              <a:fillRect/>
            </a:stretch>
          </a:blipFill>
        </p:spPr>
        <p:txBody>
          <a:bodyPr/>
          <a:lstStyle/>
          <a:p>
            <a:endParaRPr lang="en-GB"/>
          </a:p>
        </p:txBody>
      </p:sp>
      <p:sp>
        <p:nvSpPr>
          <p:cNvPr id="9" name="Freeform 9">
            <a:extLst>
              <a:ext uri="{FF2B5EF4-FFF2-40B4-BE49-F238E27FC236}">
                <a16:creationId xmlns:a16="http://schemas.microsoft.com/office/drawing/2014/main" id="{72015CFF-D64B-05B8-4608-4F1DEF177717}"/>
              </a:ext>
            </a:extLst>
          </p:cNvPr>
          <p:cNvSpPr/>
          <p:nvPr/>
        </p:nvSpPr>
        <p:spPr>
          <a:xfrm>
            <a:off x="9989771" y="2514409"/>
            <a:ext cx="2051852" cy="2898947"/>
          </a:xfrm>
          <a:custGeom>
            <a:avLst/>
            <a:gdLst/>
            <a:ahLst/>
            <a:cxnLst/>
            <a:rect l="l" t="t" r="r" b="b"/>
            <a:pathLst>
              <a:path w="2051852" h="2898947">
                <a:moveTo>
                  <a:pt x="0" y="0"/>
                </a:moveTo>
                <a:lnTo>
                  <a:pt x="2051852" y="0"/>
                </a:lnTo>
                <a:lnTo>
                  <a:pt x="2051852" y="2898948"/>
                </a:lnTo>
                <a:lnTo>
                  <a:pt x="0" y="2898948"/>
                </a:lnTo>
                <a:lnTo>
                  <a:pt x="0" y="0"/>
                </a:lnTo>
                <a:close/>
              </a:path>
            </a:pathLst>
          </a:custGeom>
          <a:blipFill>
            <a:blip r:embed="rId8"/>
            <a:stretch>
              <a:fillRect/>
            </a:stretch>
          </a:blipFill>
        </p:spPr>
        <p:txBody>
          <a:bodyPr/>
          <a:lstStyle/>
          <a:p>
            <a:endParaRPr lang="en-GB"/>
          </a:p>
        </p:txBody>
      </p:sp>
      <p:sp>
        <p:nvSpPr>
          <p:cNvPr id="10" name="Freeform 10">
            <a:extLst>
              <a:ext uri="{FF2B5EF4-FFF2-40B4-BE49-F238E27FC236}">
                <a16:creationId xmlns:a16="http://schemas.microsoft.com/office/drawing/2014/main" id="{21C718A1-5589-D28C-3F58-F03BAFA96046}"/>
              </a:ext>
            </a:extLst>
          </p:cNvPr>
          <p:cNvSpPr/>
          <p:nvPr/>
        </p:nvSpPr>
        <p:spPr>
          <a:xfrm>
            <a:off x="12926701" y="2850452"/>
            <a:ext cx="3556252" cy="2372020"/>
          </a:xfrm>
          <a:custGeom>
            <a:avLst/>
            <a:gdLst/>
            <a:ahLst/>
            <a:cxnLst/>
            <a:rect l="l" t="t" r="r" b="b"/>
            <a:pathLst>
              <a:path w="3556252" h="2372020">
                <a:moveTo>
                  <a:pt x="0" y="0"/>
                </a:moveTo>
                <a:lnTo>
                  <a:pt x="3556252" y="0"/>
                </a:lnTo>
                <a:lnTo>
                  <a:pt x="3556252" y="2372021"/>
                </a:lnTo>
                <a:lnTo>
                  <a:pt x="0" y="2372021"/>
                </a:lnTo>
                <a:lnTo>
                  <a:pt x="0" y="0"/>
                </a:lnTo>
                <a:close/>
              </a:path>
            </a:pathLst>
          </a:custGeom>
          <a:blipFill>
            <a:blip r:embed="rId9"/>
            <a:stretch>
              <a:fillRect/>
            </a:stretch>
          </a:blipFill>
        </p:spPr>
        <p:txBody>
          <a:bodyPr/>
          <a:lstStyle/>
          <a:p>
            <a:endParaRPr lang="en-GB"/>
          </a:p>
        </p:txBody>
      </p:sp>
      <p:sp>
        <p:nvSpPr>
          <p:cNvPr id="11" name="Freeform 11">
            <a:extLst>
              <a:ext uri="{FF2B5EF4-FFF2-40B4-BE49-F238E27FC236}">
                <a16:creationId xmlns:a16="http://schemas.microsoft.com/office/drawing/2014/main" id="{D5D9B350-CDF6-3583-AFC5-109DB47A7158}"/>
              </a:ext>
            </a:extLst>
          </p:cNvPr>
          <p:cNvSpPr/>
          <p:nvPr/>
        </p:nvSpPr>
        <p:spPr>
          <a:xfrm>
            <a:off x="11415925" y="7136910"/>
            <a:ext cx="3021552" cy="1888470"/>
          </a:xfrm>
          <a:custGeom>
            <a:avLst/>
            <a:gdLst/>
            <a:ahLst/>
            <a:cxnLst/>
            <a:rect l="l" t="t" r="r" b="b"/>
            <a:pathLst>
              <a:path w="3021552" h="1888470">
                <a:moveTo>
                  <a:pt x="0" y="0"/>
                </a:moveTo>
                <a:lnTo>
                  <a:pt x="3021552" y="0"/>
                </a:lnTo>
                <a:lnTo>
                  <a:pt x="3021552" y="1888470"/>
                </a:lnTo>
                <a:lnTo>
                  <a:pt x="0" y="1888470"/>
                </a:lnTo>
                <a:lnTo>
                  <a:pt x="0" y="0"/>
                </a:lnTo>
                <a:close/>
              </a:path>
            </a:pathLst>
          </a:custGeom>
          <a:blipFill>
            <a:blip r:embed="rId10"/>
            <a:stretch>
              <a:fillRect/>
            </a:stretch>
          </a:blipFill>
        </p:spPr>
        <p:txBody>
          <a:bodyPr/>
          <a:lstStyle/>
          <a:p>
            <a:endParaRPr lang="en-GB"/>
          </a:p>
        </p:txBody>
      </p:sp>
      <p:grpSp>
        <p:nvGrpSpPr>
          <p:cNvPr id="12" name="Group 12">
            <a:extLst>
              <a:ext uri="{FF2B5EF4-FFF2-40B4-BE49-F238E27FC236}">
                <a16:creationId xmlns:a16="http://schemas.microsoft.com/office/drawing/2014/main" id="{8787E661-89F9-CCEF-F0A4-086544FF64E8}"/>
              </a:ext>
            </a:extLst>
          </p:cNvPr>
          <p:cNvGrpSpPr/>
          <p:nvPr/>
        </p:nvGrpSpPr>
        <p:grpSpPr>
          <a:xfrm>
            <a:off x="1486761" y="5678827"/>
            <a:ext cx="2513635" cy="528299"/>
            <a:chOff x="0" y="0"/>
            <a:chExt cx="662027" cy="139141"/>
          </a:xfrm>
        </p:grpSpPr>
        <p:sp>
          <p:nvSpPr>
            <p:cNvPr id="13" name="Freeform 13">
              <a:extLst>
                <a:ext uri="{FF2B5EF4-FFF2-40B4-BE49-F238E27FC236}">
                  <a16:creationId xmlns:a16="http://schemas.microsoft.com/office/drawing/2014/main" id="{E6325C43-D821-41E2-D97E-0F70431294BB}"/>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4" name="TextBox 14">
              <a:extLst>
                <a:ext uri="{FF2B5EF4-FFF2-40B4-BE49-F238E27FC236}">
                  <a16:creationId xmlns:a16="http://schemas.microsoft.com/office/drawing/2014/main" id="{C773A8B8-3FD9-ECA1-78D9-0C4E12EB0AC6}"/>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Application guides</a:t>
              </a:r>
            </a:p>
          </p:txBody>
        </p:sp>
      </p:grpSp>
      <p:grpSp>
        <p:nvGrpSpPr>
          <p:cNvPr id="15" name="Group 15">
            <a:extLst>
              <a:ext uri="{FF2B5EF4-FFF2-40B4-BE49-F238E27FC236}">
                <a16:creationId xmlns:a16="http://schemas.microsoft.com/office/drawing/2014/main" id="{1AB30E87-6D34-CA27-8B6E-53FFBC9E4EBD}"/>
              </a:ext>
            </a:extLst>
          </p:cNvPr>
          <p:cNvGrpSpPr/>
          <p:nvPr/>
        </p:nvGrpSpPr>
        <p:grpSpPr>
          <a:xfrm>
            <a:off x="5580903" y="5678827"/>
            <a:ext cx="2513635" cy="528299"/>
            <a:chOff x="0" y="0"/>
            <a:chExt cx="662027" cy="139141"/>
          </a:xfrm>
        </p:grpSpPr>
        <p:sp>
          <p:nvSpPr>
            <p:cNvPr id="16" name="Freeform 16">
              <a:extLst>
                <a:ext uri="{FF2B5EF4-FFF2-40B4-BE49-F238E27FC236}">
                  <a16:creationId xmlns:a16="http://schemas.microsoft.com/office/drawing/2014/main" id="{956A12C0-DF13-9B3B-8C93-7855D4366A2B}"/>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7" name="TextBox 17">
              <a:extLst>
                <a:ext uri="{FF2B5EF4-FFF2-40B4-BE49-F238E27FC236}">
                  <a16:creationId xmlns:a16="http://schemas.microsoft.com/office/drawing/2014/main" id="{C1666B6F-B215-AF7A-7BBF-1BA46276CB17}"/>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Factsheets</a:t>
              </a:r>
            </a:p>
          </p:txBody>
        </p:sp>
      </p:grpSp>
      <p:grpSp>
        <p:nvGrpSpPr>
          <p:cNvPr id="18" name="Group 18">
            <a:extLst>
              <a:ext uri="{FF2B5EF4-FFF2-40B4-BE49-F238E27FC236}">
                <a16:creationId xmlns:a16="http://schemas.microsoft.com/office/drawing/2014/main" id="{53A86C2B-E7CE-A26E-2AD4-B8D585DF53F9}"/>
              </a:ext>
            </a:extLst>
          </p:cNvPr>
          <p:cNvGrpSpPr/>
          <p:nvPr/>
        </p:nvGrpSpPr>
        <p:grpSpPr>
          <a:xfrm>
            <a:off x="9758879" y="5678827"/>
            <a:ext cx="2513635" cy="528299"/>
            <a:chOff x="0" y="0"/>
            <a:chExt cx="662027" cy="139141"/>
          </a:xfrm>
        </p:grpSpPr>
        <p:sp>
          <p:nvSpPr>
            <p:cNvPr id="19" name="Freeform 19">
              <a:extLst>
                <a:ext uri="{FF2B5EF4-FFF2-40B4-BE49-F238E27FC236}">
                  <a16:creationId xmlns:a16="http://schemas.microsoft.com/office/drawing/2014/main" id="{197EA210-7EA9-728D-C7CB-C515CEE46E6E}"/>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0" name="TextBox 20">
              <a:extLst>
                <a:ext uri="{FF2B5EF4-FFF2-40B4-BE49-F238E27FC236}">
                  <a16:creationId xmlns:a16="http://schemas.microsoft.com/office/drawing/2014/main" id="{D8FFA647-6943-C2A4-E00B-00B9B37C33A6}"/>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Using Faa guide</a:t>
              </a:r>
            </a:p>
          </p:txBody>
        </p:sp>
      </p:grpSp>
      <p:grpSp>
        <p:nvGrpSpPr>
          <p:cNvPr id="21" name="Group 21">
            <a:extLst>
              <a:ext uri="{FF2B5EF4-FFF2-40B4-BE49-F238E27FC236}">
                <a16:creationId xmlns:a16="http://schemas.microsoft.com/office/drawing/2014/main" id="{9B6D9F74-7096-1FA8-5A88-E7E33A11A505}"/>
              </a:ext>
            </a:extLst>
          </p:cNvPr>
          <p:cNvGrpSpPr/>
          <p:nvPr/>
        </p:nvGrpSpPr>
        <p:grpSpPr>
          <a:xfrm>
            <a:off x="13448010" y="5678827"/>
            <a:ext cx="2513635" cy="528299"/>
            <a:chOff x="0" y="0"/>
            <a:chExt cx="662027" cy="139141"/>
          </a:xfrm>
        </p:grpSpPr>
        <p:sp>
          <p:nvSpPr>
            <p:cNvPr id="22" name="Freeform 22">
              <a:extLst>
                <a:ext uri="{FF2B5EF4-FFF2-40B4-BE49-F238E27FC236}">
                  <a16:creationId xmlns:a16="http://schemas.microsoft.com/office/drawing/2014/main" id="{B35FDD95-86CC-D83A-8CCD-335578BBD939}"/>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3" name="TextBox 23">
              <a:extLst>
                <a:ext uri="{FF2B5EF4-FFF2-40B4-BE49-F238E27FC236}">
                  <a16:creationId xmlns:a16="http://schemas.microsoft.com/office/drawing/2014/main" id="{28DEB3EC-F314-BDE2-B150-D81EDED82755}"/>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Webinars</a:t>
              </a:r>
            </a:p>
          </p:txBody>
        </p:sp>
      </p:grpSp>
      <p:sp>
        <p:nvSpPr>
          <p:cNvPr id="24" name="Freeform 24">
            <a:extLst>
              <a:ext uri="{FF2B5EF4-FFF2-40B4-BE49-F238E27FC236}">
                <a16:creationId xmlns:a16="http://schemas.microsoft.com/office/drawing/2014/main" id="{989AF0B8-2702-B232-BB10-930939190684}"/>
              </a:ext>
            </a:extLst>
          </p:cNvPr>
          <p:cNvSpPr/>
          <p:nvPr/>
        </p:nvSpPr>
        <p:spPr>
          <a:xfrm>
            <a:off x="1028700" y="6407151"/>
            <a:ext cx="3392376" cy="2887308"/>
          </a:xfrm>
          <a:custGeom>
            <a:avLst/>
            <a:gdLst/>
            <a:ahLst/>
            <a:cxnLst/>
            <a:rect l="l" t="t" r="r" b="b"/>
            <a:pathLst>
              <a:path w="3392376" h="2887308">
                <a:moveTo>
                  <a:pt x="0" y="0"/>
                </a:moveTo>
                <a:lnTo>
                  <a:pt x="3392376" y="0"/>
                </a:lnTo>
                <a:lnTo>
                  <a:pt x="3392376" y="2887307"/>
                </a:lnTo>
                <a:lnTo>
                  <a:pt x="0" y="2887307"/>
                </a:lnTo>
                <a:lnTo>
                  <a:pt x="0" y="0"/>
                </a:lnTo>
                <a:close/>
              </a:path>
            </a:pathLst>
          </a:custGeom>
          <a:blipFill>
            <a:blip r:embed="rId11"/>
            <a:stretch>
              <a:fillRect/>
            </a:stretch>
          </a:blipFill>
        </p:spPr>
        <p:txBody>
          <a:bodyPr/>
          <a:lstStyle/>
          <a:p>
            <a:endParaRPr lang="en-GB"/>
          </a:p>
        </p:txBody>
      </p:sp>
      <p:grpSp>
        <p:nvGrpSpPr>
          <p:cNvPr id="25" name="Group 25">
            <a:extLst>
              <a:ext uri="{FF2B5EF4-FFF2-40B4-BE49-F238E27FC236}">
                <a16:creationId xmlns:a16="http://schemas.microsoft.com/office/drawing/2014/main" id="{F92DFFDC-5B97-4664-0D1C-16014E79BC07}"/>
              </a:ext>
            </a:extLst>
          </p:cNvPr>
          <p:cNvGrpSpPr/>
          <p:nvPr/>
        </p:nvGrpSpPr>
        <p:grpSpPr>
          <a:xfrm>
            <a:off x="1468070" y="8994150"/>
            <a:ext cx="2513635" cy="528299"/>
            <a:chOff x="0" y="0"/>
            <a:chExt cx="662027" cy="139141"/>
          </a:xfrm>
        </p:grpSpPr>
        <p:sp>
          <p:nvSpPr>
            <p:cNvPr id="26" name="Freeform 26">
              <a:extLst>
                <a:ext uri="{FF2B5EF4-FFF2-40B4-BE49-F238E27FC236}">
                  <a16:creationId xmlns:a16="http://schemas.microsoft.com/office/drawing/2014/main" id="{3B3BD9EA-2D98-F1B9-0A34-075C90C3C6B0}"/>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7" name="TextBox 27">
              <a:extLst>
                <a:ext uri="{FF2B5EF4-FFF2-40B4-BE49-F238E27FC236}">
                  <a16:creationId xmlns:a16="http://schemas.microsoft.com/office/drawing/2014/main" id="{230F8084-EF84-02D3-F70E-25F24A12F760}"/>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Employer profiles</a:t>
              </a:r>
            </a:p>
          </p:txBody>
        </p:sp>
      </p:grpSp>
      <p:sp>
        <p:nvSpPr>
          <p:cNvPr id="28" name="Freeform 28">
            <a:extLst>
              <a:ext uri="{FF2B5EF4-FFF2-40B4-BE49-F238E27FC236}">
                <a16:creationId xmlns:a16="http://schemas.microsoft.com/office/drawing/2014/main" id="{FEB9A6F8-16BA-9661-4055-D11E87EB9657}"/>
              </a:ext>
            </a:extLst>
          </p:cNvPr>
          <p:cNvSpPr/>
          <p:nvPr/>
        </p:nvSpPr>
        <p:spPr>
          <a:xfrm>
            <a:off x="5472351" y="6750051"/>
            <a:ext cx="2730738" cy="2075361"/>
          </a:xfrm>
          <a:custGeom>
            <a:avLst/>
            <a:gdLst/>
            <a:ahLst/>
            <a:cxnLst/>
            <a:rect l="l" t="t" r="r" b="b"/>
            <a:pathLst>
              <a:path w="2730738" h="2075361">
                <a:moveTo>
                  <a:pt x="0" y="0"/>
                </a:moveTo>
                <a:lnTo>
                  <a:pt x="2730739" y="0"/>
                </a:lnTo>
                <a:lnTo>
                  <a:pt x="2730739" y="2075361"/>
                </a:lnTo>
                <a:lnTo>
                  <a:pt x="0" y="2075361"/>
                </a:lnTo>
                <a:lnTo>
                  <a:pt x="0" y="0"/>
                </a:lnTo>
                <a:close/>
              </a:path>
            </a:pathLst>
          </a:custGeom>
          <a:blipFill>
            <a:blip r:embed="rId12"/>
            <a:stretch>
              <a:fillRect/>
            </a:stretch>
          </a:blipFill>
        </p:spPr>
        <p:txBody>
          <a:bodyPr/>
          <a:lstStyle/>
          <a:p>
            <a:endParaRPr lang="en-GB"/>
          </a:p>
        </p:txBody>
      </p:sp>
      <p:sp>
        <p:nvSpPr>
          <p:cNvPr id="29" name="TextBox 29">
            <a:extLst>
              <a:ext uri="{FF2B5EF4-FFF2-40B4-BE49-F238E27FC236}">
                <a16:creationId xmlns:a16="http://schemas.microsoft.com/office/drawing/2014/main" id="{10DB585C-5FF4-0026-A676-17600EF6250E}"/>
              </a:ext>
            </a:extLst>
          </p:cNvPr>
          <p:cNvSpPr txBox="1"/>
          <p:nvPr/>
        </p:nvSpPr>
        <p:spPr>
          <a:xfrm>
            <a:off x="1028258" y="1026871"/>
            <a:ext cx="15867550" cy="746759"/>
          </a:xfrm>
          <a:prstGeom prst="rect">
            <a:avLst/>
          </a:prstGeom>
        </p:spPr>
        <p:txBody>
          <a:bodyPr lIns="0" tIns="0" rIns="0" bIns="0" rtlCol="0" anchor="t">
            <a:spAutoFit/>
          </a:bodyPr>
          <a:lstStyle/>
          <a:p>
            <a:pPr algn="l">
              <a:lnSpc>
                <a:spcPts val="5174"/>
              </a:lnSpc>
            </a:pPr>
            <a:r>
              <a:rPr lang="en-US" sz="6899">
                <a:solidFill>
                  <a:srgbClr val="010A4F"/>
                </a:solidFill>
                <a:latin typeface="Lato 1 Bold"/>
                <a:ea typeface="Lato 1 Bold"/>
                <a:cs typeface="Lato 1 Bold"/>
                <a:sym typeface="Lato 1 Bold"/>
              </a:rPr>
              <a:t>Useful websites &amp; resources</a:t>
            </a:r>
          </a:p>
        </p:txBody>
      </p:sp>
      <p:sp>
        <p:nvSpPr>
          <p:cNvPr id="30" name="TextBox 30">
            <a:extLst>
              <a:ext uri="{FF2B5EF4-FFF2-40B4-BE49-F238E27FC236}">
                <a16:creationId xmlns:a16="http://schemas.microsoft.com/office/drawing/2014/main" id="{8AE966FE-CD05-FE54-7EB4-EBD9B7269C3B}"/>
              </a:ext>
            </a:extLst>
          </p:cNvPr>
          <p:cNvSpPr txBox="1"/>
          <p:nvPr/>
        </p:nvSpPr>
        <p:spPr>
          <a:xfrm>
            <a:off x="1137396" y="1839306"/>
            <a:ext cx="7625604" cy="321050"/>
          </a:xfrm>
          <a:prstGeom prst="rect">
            <a:avLst/>
          </a:prstGeom>
        </p:spPr>
        <p:txBody>
          <a:bodyPr wrap="square" lIns="0" tIns="0" rIns="0" bIns="0" rtlCol="0" anchor="t">
            <a:spAutoFit/>
          </a:bodyPr>
          <a:lstStyle/>
          <a:p>
            <a:pPr algn="l">
              <a:lnSpc>
                <a:spcPts val="2696"/>
              </a:lnSpc>
            </a:pPr>
            <a:r>
              <a:rPr lang="en-US" sz="2247">
                <a:solidFill>
                  <a:srgbClr val="000000"/>
                </a:solidFill>
                <a:latin typeface="Lato 1"/>
                <a:ea typeface="Lato 1"/>
                <a:cs typeface="Lato 1"/>
                <a:sym typeface="Lato 1"/>
              </a:rPr>
              <a:t>Resources to support you in learning about apprenticeships</a:t>
            </a:r>
          </a:p>
        </p:txBody>
      </p:sp>
      <p:sp>
        <p:nvSpPr>
          <p:cNvPr id="31" name="TextBox 31">
            <a:extLst>
              <a:ext uri="{FF2B5EF4-FFF2-40B4-BE49-F238E27FC236}">
                <a16:creationId xmlns:a16="http://schemas.microsoft.com/office/drawing/2014/main" id="{41310528-04F9-B231-E24D-C5B118AF66CE}"/>
              </a:ext>
            </a:extLst>
          </p:cNvPr>
          <p:cNvSpPr txBox="1"/>
          <p:nvPr/>
        </p:nvSpPr>
        <p:spPr>
          <a:xfrm>
            <a:off x="10072042" y="9126850"/>
            <a:ext cx="5709318" cy="333375"/>
          </a:xfrm>
          <a:prstGeom prst="rect">
            <a:avLst/>
          </a:prstGeom>
        </p:spPr>
        <p:txBody>
          <a:bodyPr lIns="0" tIns="0" rIns="0" bIns="0" rtlCol="0" anchor="t">
            <a:spAutoFit/>
          </a:bodyPr>
          <a:lstStyle/>
          <a:p>
            <a:pPr algn="ctr">
              <a:lnSpc>
                <a:spcPts val="2696"/>
              </a:lnSpc>
              <a:spcBef>
                <a:spcPct val="0"/>
              </a:spcBef>
            </a:pPr>
            <a:r>
              <a:rPr lang="en-US" sz="2247" u="sng">
                <a:solidFill>
                  <a:srgbClr val="5C8BC9"/>
                </a:solidFill>
                <a:latin typeface="Lato 1 Bold"/>
                <a:ea typeface="Lato 1 Bold"/>
                <a:cs typeface="Lato 1 Bold"/>
                <a:sym typeface="Lato 1 Bold"/>
              </a:rPr>
              <a:t>www.amazingapprenticeships.com</a:t>
            </a:r>
          </a:p>
        </p:txBody>
      </p:sp>
      <p:grpSp>
        <p:nvGrpSpPr>
          <p:cNvPr id="32" name="Group 32">
            <a:extLst>
              <a:ext uri="{FF2B5EF4-FFF2-40B4-BE49-F238E27FC236}">
                <a16:creationId xmlns:a16="http://schemas.microsoft.com/office/drawing/2014/main" id="{9E7F3386-52B8-D626-8C0C-D9EA8C151CBF}"/>
              </a:ext>
            </a:extLst>
          </p:cNvPr>
          <p:cNvGrpSpPr/>
          <p:nvPr/>
        </p:nvGrpSpPr>
        <p:grpSpPr>
          <a:xfrm>
            <a:off x="5580903" y="8994150"/>
            <a:ext cx="2513635" cy="528299"/>
            <a:chOff x="0" y="0"/>
            <a:chExt cx="662027" cy="139141"/>
          </a:xfrm>
        </p:grpSpPr>
        <p:sp>
          <p:nvSpPr>
            <p:cNvPr id="33" name="Freeform 33">
              <a:extLst>
                <a:ext uri="{FF2B5EF4-FFF2-40B4-BE49-F238E27FC236}">
                  <a16:creationId xmlns:a16="http://schemas.microsoft.com/office/drawing/2014/main" id="{BACB23E9-7723-F31E-2E31-A5CC0687AC4C}"/>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34" name="TextBox 34">
              <a:extLst>
                <a:ext uri="{FF2B5EF4-FFF2-40B4-BE49-F238E27FC236}">
                  <a16:creationId xmlns:a16="http://schemas.microsoft.com/office/drawing/2014/main" id="{252D8744-7562-1315-9D78-EDACF8C6F35B}"/>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Apprentice advice</a:t>
              </a:r>
            </a:p>
          </p:txBody>
        </p:sp>
      </p:grpSp>
      <p:pic>
        <p:nvPicPr>
          <p:cNvPr id="36" name="Picture 35">
            <a:extLst>
              <a:ext uri="{FF2B5EF4-FFF2-40B4-BE49-F238E27FC236}">
                <a16:creationId xmlns:a16="http://schemas.microsoft.com/office/drawing/2014/main" id="{97D97D3A-1128-8B78-395B-F65C474635CC}"/>
              </a:ext>
            </a:extLst>
          </p:cNvPr>
          <p:cNvPicPr>
            <a:picLocks noChangeAspect="1"/>
          </p:cNvPicPr>
          <p:nvPr/>
        </p:nvPicPr>
        <p:blipFill>
          <a:blip r:embed="rId13"/>
          <a:stretch>
            <a:fillRect/>
          </a:stretch>
        </p:blipFill>
        <p:spPr>
          <a:xfrm>
            <a:off x="-40100" y="-11917"/>
            <a:ext cx="18328099" cy="10309557"/>
          </a:xfrm>
          <a:prstGeom prst="rect">
            <a:avLst/>
          </a:prstGeom>
        </p:spPr>
      </p:pic>
      <p:pic>
        <p:nvPicPr>
          <p:cNvPr id="35" name="Picture 34">
            <a:extLst>
              <a:ext uri="{FF2B5EF4-FFF2-40B4-BE49-F238E27FC236}">
                <a16:creationId xmlns:a16="http://schemas.microsoft.com/office/drawing/2014/main" id="{3E04DFBF-D211-8D54-F09A-900596D6BF3D}"/>
              </a:ext>
            </a:extLst>
          </p:cNvPr>
          <p:cNvPicPr>
            <a:picLocks noChangeAspect="1"/>
          </p:cNvPicPr>
          <p:nvPr/>
        </p:nvPicPr>
        <p:blipFill>
          <a:blip r:embed="rId14"/>
          <a:stretch>
            <a:fillRect/>
          </a:stretch>
        </p:blipFill>
        <p:spPr>
          <a:xfrm>
            <a:off x="-40101" y="-29494"/>
            <a:ext cx="18359346" cy="10327133"/>
          </a:xfrm>
          <a:prstGeom prst="rect">
            <a:avLst/>
          </a:prstGeom>
        </p:spPr>
      </p:pic>
    </p:spTree>
    <p:extLst>
      <p:ext uri="{BB962C8B-B14F-4D97-AF65-F5344CB8AC3E}">
        <p14:creationId xmlns:p14="http://schemas.microsoft.com/office/powerpoint/2010/main" val="28930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24" grpId="0" animBg="1"/>
      <p:bldP spid="28" grpId="0" animBg="1"/>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a:extLst>
            <a:ext uri="{FF2B5EF4-FFF2-40B4-BE49-F238E27FC236}">
              <a16:creationId xmlns:a16="http://schemas.microsoft.com/office/drawing/2014/main" id="{8832B63E-7B83-B90D-0249-C3B6C4C899C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41351DA-7A23-1B35-41A7-20E747E4CA4B}"/>
              </a:ext>
            </a:extLst>
          </p:cNvPr>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a:extLst>
              <a:ext uri="{FF2B5EF4-FFF2-40B4-BE49-F238E27FC236}">
                <a16:creationId xmlns:a16="http://schemas.microsoft.com/office/drawing/2014/main" id="{13219F09-ACF7-153D-EEB6-683D601FF154}"/>
              </a:ext>
            </a:extLst>
          </p:cNvPr>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a:extLst>
              <a:ext uri="{FF2B5EF4-FFF2-40B4-BE49-F238E27FC236}">
                <a16:creationId xmlns:a16="http://schemas.microsoft.com/office/drawing/2014/main" id="{6586AC89-0D23-300C-89D7-E77138271C4F}"/>
              </a:ext>
            </a:extLst>
          </p:cNvPr>
          <p:cNvGrpSpPr>
            <a:grpSpLocks noGrp="1" noUngrp="1" noRot="1" noMove="1" noResize="1"/>
          </p:cNvGrpSpPr>
          <p:nvPr/>
        </p:nvGrpSpPr>
        <p:grpSpPr>
          <a:xfrm>
            <a:off x="342020" y="321743"/>
            <a:ext cx="17603961" cy="9643513"/>
            <a:chOff x="0" y="0"/>
            <a:chExt cx="2770626" cy="1517759"/>
          </a:xfrm>
        </p:grpSpPr>
        <p:sp>
          <p:nvSpPr>
            <p:cNvPr id="5" name="Freeform 5">
              <a:extLst>
                <a:ext uri="{FF2B5EF4-FFF2-40B4-BE49-F238E27FC236}">
                  <a16:creationId xmlns:a16="http://schemas.microsoft.com/office/drawing/2014/main" id="{8298135A-52C8-CB12-E54B-C19C6756D8B8}"/>
                </a:ext>
              </a:extLst>
            </p:cNvPr>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6" name="Freeform 6">
            <a:extLst>
              <a:ext uri="{FF2B5EF4-FFF2-40B4-BE49-F238E27FC236}">
                <a16:creationId xmlns:a16="http://schemas.microsoft.com/office/drawing/2014/main" id="{A2FCAA4B-BE29-06A9-4F3E-9EBEA18A6288}"/>
              </a:ext>
            </a:extLst>
          </p:cNvPr>
          <p:cNvSpPr/>
          <p:nvPr/>
        </p:nvSpPr>
        <p:spPr>
          <a:xfrm>
            <a:off x="1772994" y="2715605"/>
            <a:ext cx="1941170" cy="2763196"/>
          </a:xfrm>
          <a:custGeom>
            <a:avLst/>
            <a:gdLst/>
            <a:ahLst/>
            <a:cxnLst/>
            <a:rect l="l" t="t" r="r" b="b"/>
            <a:pathLst>
              <a:path w="1941170" h="2763196">
                <a:moveTo>
                  <a:pt x="0" y="0"/>
                </a:moveTo>
                <a:lnTo>
                  <a:pt x="1941170" y="0"/>
                </a:lnTo>
                <a:lnTo>
                  <a:pt x="1941170" y="2763197"/>
                </a:lnTo>
                <a:lnTo>
                  <a:pt x="0" y="2763197"/>
                </a:lnTo>
                <a:lnTo>
                  <a:pt x="0" y="0"/>
                </a:lnTo>
                <a:close/>
              </a:path>
            </a:pathLst>
          </a:custGeom>
          <a:blipFill>
            <a:blip r:embed="rId5"/>
            <a:stretch>
              <a:fillRect/>
            </a:stretch>
          </a:blipFill>
        </p:spPr>
        <p:txBody>
          <a:bodyPr/>
          <a:lstStyle/>
          <a:p>
            <a:endParaRPr lang="en-GB"/>
          </a:p>
        </p:txBody>
      </p:sp>
      <p:sp>
        <p:nvSpPr>
          <p:cNvPr id="7" name="Freeform 7">
            <a:extLst>
              <a:ext uri="{FF2B5EF4-FFF2-40B4-BE49-F238E27FC236}">
                <a16:creationId xmlns:a16="http://schemas.microsoft.com/office/drawing/2014/main" id="{E256B522-8C50-0410-8E0B-6BB863553A7A}"/>
              </a:ext>
            </a:extLst>
          </p:cNvPr>
          <p:cNvSpPr/>
          <p:nvPr/>
        </p:nvSpPr>
        <p:spPr>
          <a:xfrm>
            <a:off x="6440757" y="2715605"/>
            <a:ext cx="1908422" cy="2697751"/>
          </a:xfrm>
          <a:custGeom>
            <a:avLst/>
            <a:gdLst/>
            <a:ahLst/>
            <a:cxnLst/>
            <a:rect l="l" t="t" r="r" b="b"/>
            <a:pathLst>
              <a:path w="1908422" h="2697751">
                <a:moveTo>
                  <a:pt x="0" y="0"/>
                </a:moveTo>
                <a:lnTo>
                  <a:pt x="1908422" y="0"/>
                </a:lnTo>
                <a:lnTo>
                  <a:pt x="1908422" y="2697752"/>
                </a:lnTo>
                <a:lnTo>
                  <a:pt x="0" y="2697752"/>
                </a:lnTo>
                <a:lnTo>
                  <a:pt x="0" y="0"/>
                </a:lnTo>
                <a:close/>
              </a:path>
            </a:pathLst>
          </a:custGeom>
          <a:blipFill>
            <a:blip r:embed="rId6"/>
            <a:stretch>
              <a:fillRect/>
            </a:stretch>
          </a:blipFill>
        </p:spPr>
        <p:txBody>
          <a:bodyPr/>
          <a:lstStyle/>
          <a:p>
            <a:endParaRPr lang="en-GB"/>
          </a:p>
        </p:txBody>
      </p:sp>
      <p:sp>
        <p:nvSpPr>
          <p:cNvPr id="8" name="Freeform 8">
            <a:extLst>
              <a:ext uri="{FF2B5EF4-FFF2-40B4-BE49-F238E27FC236}">
                <a16:creationId xmlns:a16="http://schemas.microsoft.com/office/drawing/2014/main" id="{62AE648D-8130-1493-056C-7A5D2C9325E1}"/>
              </a:ext>
            </a:extLst>
          </p:cNvPr>
          <p:cNvSpPr/>
          <p:nvPr/>
        </p:nvSpPr>
        <p:spPr>
          <a:xfrm>
            <a:off x="5171971" y="2850452"/>
            <a:ext cx="1812053" cy="2562904"/>
          </a:xfrm>
          <a:custGeom>
            <a:avLst/>
            <a:gdLst/>
            <a:ahLst/>
            <a:cxnLst/>
            <a:rect l="l" t="t" r="r" b="b"/>
            <a:pathLst>
              <a:path w="1812053" h="2562904">
                <a:moveTo>
                  <a:pt x="0" y="0"/>
                </a:moveTo>
                <a:lnTo>
                  <a:pt x="1812054" y="0"/>
                </a:lnTo>
                <a:lnTo>
                  <a:pt x="1812054" y="2562905"/>
                </a:lnTo>
                <a:lnTo>
                  <a:pt x="0" y="2562905"/>
                </a:lnTo>
                <a:lnTo>
                  <a:pt x="0" y="0"/>
                </a:lnTo>
                <a:close/>
              </a:path>
            </a:pathLst>
          </a:custGeom>
          <a:blipFill>
            <a:blip r:embed="rId7"/>
            <a:stretch>
              <a:fillRect/>
            </a:stretch>
          </a:blipFill>
        </p:spPr>
        <p:txBody>
          <a:bodyPr/>
          <a:lstStyle/>
          <a:p>
            <a:endParaRPr lang="en-GB"/>
          </a:p>
        </p:txBody>
      </p:sp>
      <p:sp>
        <p:nvSpPr>
          <p:cNvPr id="9" name="Freeform 9">
            <a:extLst>
              <a:ext uri="{FF2B5EF4-FFF2-40B4-BE49-F238E27FC236}">
                <a16:creationId xmlns:a16="http://schemas.microsoft.com/office/drawing/2014/main" id="{0ADD5AAF-B233-7277-3C2B-2C96C2B73973}"/>
              </a:ext>
            </a:extLst>
          </p:cNvPr>
          <p:cNvSpPr/>
          <p:nvPr/>
        </p:nvSpPr>
        <p:spPr>
          <a:xfrm>
            <a:off x="9989771" y="2514409"/>
            <a:ext cx="2051852" cy="2898947"/>
          </a:xfrm>
          <a:custGeom>
            <a:avLst/>
            <a:gdLst/>
            <a:ahLst/>
            <a:cxnLst/>
            <a:rect l="l" t="t" r="r" b="b"/>
            <a:pathLst>
              <a:path w="2051852" h="2898947">
                <a:moveTo>
                  <a:pt x="0" y="0"/>
                </a:moveTo>
                <a:lnTo>
                  <a:pt x="2051852" y="0"/>
                </a:lnTo>
                <a:lnTo>
                  <a:pt x="2051852" y="2898948"/>
                </a:lnTo>
                <a:lnTo>
                  <a:pt x="0" y="2898948"/>
                </a:lnTo>
                <a:lnTo>
                  <a:pt x="0" y="0"/>
                </a:lnTo>
                <a:close/>
              </a:path>
            </a:pathLst>
          </a:custGeom>
          <a:blipFill>
            <a:blip r:embed="rId8"/>
            <a:stretch>
              <a:fillRect/>
            </a:stretch>
          </a:blipFill>
        </p:spPr>
        <p:txBody>
          <a:bodyPr/>
          <a:lstStyle/>
          <a:p>
            <a:endParaRPr lang="en-GB"/>
          </a:p>
        </p:txBody>
      </p:sp>
      <p:sp>
        <p:nvSpPr>
          <p:cNvPr id="10" name="Freeform 10">
            <a:extLst>
              <a:ext uri="{FF2B5EF4-FFF2-40B4-BE49-F238E27FC236}">
                <a16:creationId xmlns:a16="http://schemas.microsoft.com/office/drawing/2014/main" id="{61FC0870-AE9E-5EC3-108D-B1A3C64F7128}"/>
              </a:ext>
            </a:extLst>
          </p:cNvPr>
          <p:cNvSpPr/>
          <p:nvPr/>
        </p:nvSpPr>
        <p:spPr>
          <a:xfrm>
            <a:off x="12926701" y="2850452"/>
            <a:ext cx="3556252" cy="2372020"/>
          </a:xfrm>
          <a:custGeom>
            <a:avLst/>
            <a:gdLst/>
            <a:ahLst/>
            <a:cxnLst/>
            <a:rect l="l" t="t" r="r" b="b"/>
            <a:pathLst>
              <a:path w="3556252" h="2372020">
                <a:moveTo>
                  <a:pt x="0" y="0"/>
                </a:moveTo>
                <a:lnTo>
                  <a:pt x="3556252" y="0"/>
                </a:lnTo>
                <a:lnTo>
                  <a:pt x="3556252" y="2372021"/>
                </a:lnTo>
                <a:lnTo>
                  <a:pt x="0" y="2372021"/>
                </a:lnTo>
                <a:lnTo>
                  <a:pt x="0" y="0"/>
                </a:lnTo>
                <a:close/>
              </a:path>
            </a:pathLst>
          </a:custGeom>
          <a:blipFill>
            <a:blip r:embed="rId9"/>
            <a:stretch>
              <a:fillRect/>
            </a:stretch>
          </a:blipFill>
        </p:spPr>
        <p:txBody>
          <a:bodyPr/>
          <a:lstStyle/>
          <a:p>
            <a:endParaRPr lang="en-GB"/>
          </a:p>
        </p:txBody>
      </p:sp>
      <p:sp>
        <p:nvSpPr>
          <p:cNvPr id="11" name="Freeform 11">
            <a:extLst>
              <a:ext uri="{FF2B5EF4-FFF2-40B4-BE49-F238E27FC236}">
                <a16:creationId xmlns:a16="http://schemas.microsoft.com/office/drawing/2014/main" id="{67D9230F-39CF-3ED7-988C-78C0A32D195F}"/>
              </a:ext>
            </a:extLst>
          </p:cNvPr>
          <p:cNvSpPr/>
          <p:nvPr/>
        </p:nvSpPr>
        <p:spPr>
          <a:xfrm>
            <a:off x="11415925" y="7136910"/>
            <a:ext cx="3021552" cy="1888470"/>
          </a:xfrm>
          <a:custGeom>
            <a:avLst/>
            <a:gdLst/>
            <a:ahLst/>
            <a:cxnLst/>
            <a:rect l="l" t="t" r="r" b="b"/>
            <a:pathLst>
              <a:path w="3021552" h="1888470">
                <a:moveTo>
                  <a:pt x="0" y="0"/>
                </a:moveTo>
                <a:lnTo>
                  <a:pt x="3021552" y="0"/>
                </a:lnTo>
                <a:lnTo>
                  <a:pt x="3021552" y="1888470"/>
                </a:lnTo>
                <a:lnTo>
                  <a:pt x="0" y="1888470"/>
                </a:lnTo>
                <a:lnTo>
                  <a:pt x="0" y="0"/>
                </a:lnTo>
                <a:close/>
              </a:path>
            </a:pathLst>
          </a:custGeom>
          <a:blipFill>
            <a:blip r:embed="rId10"/>
            <a:stretch>
              <a:fillRect/>
            </a:stretch>
          </a:blipFill>
        </p:spPr>
        <p:txBody>
          <a:bodyPr/>
          <a:lstStyle/>
          <a:p>
            <a:endParaRPr lang="en-GB"/>
          </a:p>
        </p:txBody>
      </p:sp>
      <p:grpSp>
        <p:nvGrpSpPr>
          <p:cNvPr id="12" name="Group 12">
            <a:extLst>
              <a:ext uri="{FF2B5EF4-FFF2-40B4-BE49-F238E27FC236}">
                <a16:creationId xmlns:a16="http://schemas.microsoft.com/office/drawing/2014/main" id="{0BF718D8-9034-9A5D-CFAD-D2801EC7B292}"/>
              </a:ext>
            </a:extLst>
          </p:cNvPr>
          <p:cNvGrpSpPr/>
          <p:nvPr/>
        </p:nvGrpSpPr>
        <p:grpSpPr>
          <a:xfrm>
            <a:off x="1486761" y="5678827"/>
            <a:ext cx="2513635" cy="528299"/>
            <a:chOff x="0" y="0"/>
            <a:chExt cx="662027" cy="139141"/>
          </a:xfrm>
        </p:grpSpPr>
        <p:sp>
          <p:nvSpPr>
            <p:cNvPr id="13" name="Freeform 13">
              <a:extLst>
                <a:ext uri="{FF2B5EF4-FFF2-40B4-BE49-F238E27FC236}">
                  <a16:creationId xmlns:a16="http://schemas.microsoft.com/office/drawing/2014/main" id="{F85CB4B5-F682-6550-D1A5-A35C73B9D6F6}"/>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4" name="TextBox 14">
              <a:extLst>
                <a:ext uri="{FF2B5EF4-FFF2-40B4-BE49-F238E27FC236}">
                  <a16:creationId xmlns:a16="http://schemas.microsoft.com/office/drawing/2014/main" id="{AC3825E7-0BE2-C570-3E18-64980DC5C2A7}"/>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Application guides</a:t>
              </a:r>
            </a:p>
          </p:txBody>
        </p:sp>
      </p:grpSp>
      <p:grpSp>
        <p:nvGrpSpPr>
          <p:cNvPr id="15" name="Group 15">
            <a:extLst>
              <a:ext uri="{FF2B5EF4-FFF2-40B4-BE49-F238E27FC236}">
                <a16:creationId xmlns:a16="http://schemas.microsoft.com/office/drawing/2014/main" id="{D6BDAE87-84A0-2326-6EE1-AC5B63286F53}"/>
              </a:ext>
            </a:extLst>
          </p:cNvPr>
          <p:cNvGrpSpPr/>
          <p:nvPr/>
        </p:nvGrpSpPr>
        <p:grpSpPr>
          <a:xfrm>
            <a:off x="5580903" y="5678827"/>
            <a:ext cx="2513635" cy="528299"/>
            <a:chOff x="0" y="0"/>
            <a:chExt cx="662027" cy="139141"/>
          </a:xfrm>
        </p:grpSpPr>
        <p:sp>
          <p:nvSpPr>
            <p:cNvPr id="16" name="Freeform 16">
              <a:extLst>
                <a:ext uri="{FF2B5EF4-FFF2-40B4-BE49-F238E27FC236}">
                  <a16:creationId xmlns:a16="http://schemas.microsoft.com/office/drawing/2014/main" id="{FC61DA1E-4428-386F-3AAE-ABCF5EA5B058}"/>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17" name="TextBox 17">
              <a:extLst>
                <a:ext uri="{FF2B5EF4-FFF2-40B4-BE49-F238E27FC236}">
                  <a16:creationId xmlns:a16="http://schemas.microsoft.com/office/drawing/2014/main" id="{33097A39-A6C9-4951-C15D-4C6C158D68AF}"/>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Factsheets</a:t>
              </a:r>
            </a:p>
          </p:txBody>
        </p:sp>
      </p:grpSp>
      <p:grpSp>
        <p:nvGrpSpPr>
          <p:cNvPr id="18" name="Group 18">
            <a:extLst>
              <a:ext uri="{FF2B5EF4-FFF2-40B4-BE49-F238E27FC236}">
                <a16:creationId xmlns:a16="http://schemas.microsoft.com/office/drawing/2014/main" id="{5A850095-71DC-BBD2-AD3C-4C2E1F384A18}"/>
              </a:ext>
            </a:extLst>
          </p:cNvPr>
          <p:cNvGrpSpPr/>
          <p:nvPr/>
        </p:nvGrpSpPr>
        <p:grpSpPr>
          <a:xfrm>
            <a:off x="9758879" y="5678827"/>
            <a:ext cx="2513635" cy="528299"/>
            <a:chOff x="0" y="0"/>
            <a:chExt cx="662027" cy="139141"/>
          </a:xfrm>
        </p:grpSpPr>
        <p:sp>
          <p:nvSpPr>
            <p:cNvPr id="19" name="Freeform 19">
              <a:extLst>
                <a:ext uri="{FF2B5EF4-FFF2-40B4-BE49-F238E27FC236}">
                  <a16:creationId xmlns:a16="http://schemas.microsoft.com/office/drawing/2014/main" id="{8E6AE716-2B32-6FE7-46E4-BC4321519A0D}"/>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0" name="TextBox 20">
              <a:extLst>
                <a:ext uri="{FF2B5EF4-FFF2-40B4-BE49-F238E27FC236}">
                  <a16:creationId xmlns:a16="http://schemas.microsoft.com/office/drawing/2014/main" id="{9FD48614-F5B4-73C0-7E0D-BB0FAAEC26B4}"/>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Using Faa guide</a:t>
              </a:r>
            </a:p>
          </p:txBody>
        </p:sp>
      </p:grpSp>
      <p:grpSp>
        <p:nvGrpSpPr>
          <p:cNvPr id="21" name="Group 21">
            <a:extLst>
              <a:ext uri="{FF2B5EF4-FFF2-40B4-BE49-F238E27FC236}">
                <a16:creationId xmlns:a16="http://schemas.microsoft.com/office/drawing/2014/main" id="{E25A3B9E-5EC9-8298-C8C2-57DA8C87F03F}"/>
              </a:ext>
            </a:extLst>
          </p:cNvPr>
          <p:cNvGrpSpPr/>
          <p:nvPr/>
        </p:nvGrpSpPr>
        <p:grpSpPr>
          <a:xfrm>
            <a:off x="13448010" y="5678827"/>
            <a:ext cx="2513635" cy="528299"/>
            <a:chOff x="0" y="0"/>
            <a:chExt cx="662027" cy="139141"/>
          </a:xfrm>
        </p:grpSpPr>
        <p:sp>
          <p:nvSpPr>
            <p:cNvPr id="22" name="Freeform 22">
              <a:extLst>
                <a:ext uri="{FF2B5EF4-FFF2-40B4-BE49-F238E27FC236}">
                  <a16:creationId xmlns:a16="http://schemas.microsoft.com/office/drawing/2014/main" id="{3516B13B-69CE-7CF9-90AD-00D33D299A72}"/>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3" name="TextBox 23">
              <a:extLst>
                <a:ext uri="{FF2B5EF4-FFF2-40B4-BE49-F238E27FC236}">
                  <a16:creationId xmlns:a16="http://schemas.microsoft.com/office/drawing/2014/main" id="{A21C68DC-C29F-C28C-093E-C87C86B6F90B}"/>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Webinars</a:t>
              </a:r>
            </a:p>
          </p:txBody>
        </p:sp>
      </p:grpSp>
      <p:sp>
        <p:nvSpPr>
          <p:cNvPr id="24" name="Freeform 24">
            <a:extLst>
              <a:ext uri="{FF2B5EF4-FFF2-40B4-BE49-F238E27FC236}">
                <a16:creationId xmlns:a16="http://schemas.microsoft.com/office/drawing/2014/main" id="{8958E4F1-6E16-05DB-46A5-4FC6BBD1C754}"/>
              </a:ext>
            </a:extLst>
          </p:cNvPr>
          <p:cNvSpPr/>
          <p:nvPr/>
        </p:nvSpPr>
        <p:spPr>
          <a:xfrm>
            <a:off x="1028700" y="6407151"/>
            <a:ext cx="3392376" cy="2887308"/>
          </a:xfrm>
          <a:custGeom>
            <a:avLst/>
            <a:gdLst/>
            <a:ahLst/>
            <a:cxnLst/>
            <a:rect l="l" t="t" r="r" b="b"/>
            <a:pathLst>
              <a:path w="3392376" h="2887308">
                <a:moveTo>
                  <a:pt x="0" y="0"/>
                </a:moveTo>
                <a:lnTo>
                  <a:pt x="3392376" y="0"/>
                </a:lnTo>
                <a:lnTo>
                  <a:pt x="3392376" y="2887307"/>
                </a:lnTo>
                <a:lnTo>
                  <a:pt x="0" y="2887307"/>
                </a:lnTo>
                <a:lnTo>
                  <a:pt x="0" y="0"/>
                </a:lnTo>
                <a:close/>
              </a:path>
            </a:pathLst>
          </a:custGeom>
          <a:blipFill>
            <a:blip r:embed="rId11"/>
            <a:stretch>
              <a:fillRect/>
            </a:stretch>
          </a:blipFill>
        </p:spPr>
        <p:txBody>
          <a:bodyPr/>
          <a:lstStyle/>
          <a:p>
            <a:endParaRPr lang="en-GB"/>
          </a:p>
        </p:txBody>
      </p:sp>
      <p:grpSp>
        <p:nvGrpSpPr>
          <p:cNvPr id="25" name="Group 25">
            <a:extLst>
              <a:ext uri="{FF2B5EF4-FFF2-40B4-BE49-F238E27FC236}">
                <a16:creationId xmlns:a16="http://schemas.microsoft.com/office/drawing/2014/main" id="{DF9B0749-724D-9D7F-0140-78F11FE6EBCE}"/>
              </a:ext>
            </a:extLst>
          </p:cNvPr>
          <p:cNvGrpSpPr/>
          <p:nvPr/>
        </p:nvGrpSpPr>
        <p:grpSpPr>
          <a:xfrm>
            <a:off x="1468070" y="8994150"/>
            <a:ext cx="2513635" cy="528299"/>
            <a:chOff x="0" y="0"/>
            <a:chExt cx="662027" cy="139141"/>
          </a:xfrm>
        </p:grpSpPr>
        <p:sp>
          <p:nvSpPr>
            <p:cNvPr id="26" name="Freeform 26">
              <a:extLst>
                <a:ext uri="{FF2B5EF4-FFF2-40B4-BE49-F238E27FC236}">
                  <a16:creationId xmlns:a16="http://schemas.microsoft.com/office/drawing/2014/main" id="{0CE10C50-F001-629D-8FE2-D3542A1CA6FC}"/>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27" name="TextBox 27">
              <a:extLst>
                <a:ext uri="{FF2B5EF4-FFF2-40B4-BE49-F238E27FC236}">
                  <a16:creationId xmlns:a16="http://schemas.microsoft.com/office/drawing/2014/main" id="{CF613D13-3C61-66AB-164F-973937EF40BB}"/>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Employer profiles</a:t>
              </a:r>
            </a:p>
          </p:txBody>
        </p:sp>
      </p:grpSp>
      <p:sp>
        <p:nvSpPr>
          <p:cNvPr id="28" name="Freeform 28">
            <a:extLst>
              <a:ext uri="{FF2B5EF4-FFF2-40B4-BE49-F238E27FC236}">
                <a16:creationId xmlns:a16="http://schemas.microsoft.com/office/drawing/2014/main" id="{0434CCB9-913B-BA60-7AC4-0CD1282D0DB2}"/>
              </a:ext>
            </a:extLst>
          </p:cNvPr>
          <p:cNvSpPr/>
          <p:nvPr/>
        </p:nvSpPr>
        <p:spPr>
          <a:xfrm>
            <a:off x="5472351" y="6750051"/>
            <a:ext cx="2730738" cy="2075361"/>
          </a:xfrm>
          <a:custGeom>
            <a:avLst/>
            <a:gdLst/>
            <a:ahLst/>
            <a:cxnLst/>
            <a:rect l="l" t="t" r="r" b="b"/>
            <a:pathLst>
              <a:path w="2730738" h="2075361">
                <a:moveTo>
                  <a:pt x="0" y="0"/>
                </a:moveTo>
                <a:lnTo>
                  <a:pt x="2730739" y="0"/>
                </a:lnTo>
                <a:lnTo>
                  <a:pt x="2730739" y="2075361"/>
                </a:lnTo>
                <a:lnTo>
                  <a:pt x="0" y="2075361"/>
                </a:lnTo>
                <a:lnTo>
                  <a:pt x="0" y="0"/>
                </a:lnTo>
                <a:close/>
              </a:path>
            </a:pathLst>
          </a:custGeom>
          <a:blipFill>
            <a:blip r:embed="rId12"/>
            <a:stretch>
              <a:fillRect/>
            </a:stretch>
          </a:blipFill>
        </p:spPr>
        <p:txBody>
          <a:bodyPr/>
          <a:lstStyle/>
          <a:p>
            <a:endParaRPr lang="en-GB"/>
          </a:p>
        </p:txBody>
      </p:sp>
      <p:sp>
        <p:nvSpPr>
          <p:cNvPr id="29" name="TextBox 29">
            <a:extLst>
              <a:ext uri="{FF2B5EF4-FFF2-40B4-BE49-F238E27FC236}">
                <a16:creationId xmlns:a16="http://schemas.microsoft.com/office/drawing/2014/main" id="{6DD74DF4-B9CD-EAD5-075E-E08A1CFDB945}"/>
              </a:ext>
            </a:extLst>
          </p:cNvPr>
          <p:cNvSpPr txBox="1"/>
          <p:nvPr/>
        </p:nvSpPr>
        <p:spPr>
          <a:xfrm>
            <a:off x="1028258" y="1026871"/>
            <a:ext cx="15867550" cy="746759"/>
          </a:xfrm>
          <a:prstGeom prst="rect">
            <a:avLst/>
          </a:prstGeom>
        </p:spPr>
        <p:txBody>
          <a:bodyPr lIns="0" tIns="0" rIns="0" bIns="0" rtlCol="0" anchor="t">
            <a:spAutoFit/>
          </a:bodyPr>
          <a:lstStyle/>
          <a:p>
            <a:pPr algn="l">
              <a:lnSpc>
                <a:spcPts val="5174"/>
              </a:lnSpc>
            </a:pPr>
            <a:r>
              <a:rPr lang="en-US" sz="6899">
                <a:solidFill>
                  <a:srgbClr val="010A4F"/>
                </a:solidFill>
                <a:latin typeface="Lato 1 Bold"/>
                <a:ea typeface="Lato 1 Bold"/>
                <a:cs typeface="Lato 1 Bold"/>
                <a:sym typeface="Lato 1 Bold"/>
              </a:rPr>
              <a:t>Useful websites &amp; resources</a:t>
            </a:r>
          </a:p>
        </p:txBody>
      </p:sp>
      <p:sp>
        <p:nvSpPr>
          <p:cNvPr id="30" name="TextBox 30">
            <a:extLst>
              <a:ext uri="{FF2B5EF4-FFF2-40B4-BE49-F238E27FC236}">
                <a16:creationId xmlns:a16="http://schemas.microsoft.com/office/drawing/2014/main" id="{498EE88D-FB66-022D-63E3-FA580B322B9E}"/>
              </a:ext>
            </a:extLst>
          </p:cNvPr>
          <p:cNvSpPr txBox="1"/>
          <p:nvPr/>
        </p:nvSpPr>
        <p:spPr>
          <a:xfrm>
            <a:off x="1137396" y="1839306"/>
            <a:ext cx="7625604" cy="321050"/>
          </a:xfrm>
          <a:prstGeom prst="rect">
            <a:avLst/>
          </a:prstGeom>
        </p:spPr>
        <p:txBody>
          <a:bodyPr wrap="square" lIns="0" tIns="0" rIns="0" bIns="0" rtlCol="0" anchor="t">
            <a:spAutoFit/>
          </a:bodyPr>
          <a:lstStyle/>
          <a:p>
            <a:pPr algn="l">
              <a:lnSpc>
                <a:spcPts val="2696"/>
              </a:lnSpc>
            </a:pPr>
            <a:r>
              <a:rPr lang="en-US" sz="2247">
                <a:solidFill>
                  <a:srgbClr val="000000"/>
                </a:solidFill>
                <a:latin typeface="Lato 1"/>
                <a:ea typeface="Lato 1"/>
                <a:cs typeface="Lato 1"/>
                <a:sym typeface="Lato 1"/>
              </a:rPr>
              <a:t>Resources to support you in learning about apprenticeships</a:t>
            </a:r>
          </a:p>
        </p:txBody>
      </p:sp>
      <p:sp>
        <p:nvSpPr>
          <p:cNvPr id="31" name="TextBox 31">
            <a:extLst>
              <a:ext uri="{FF2B5EF4-FFF2-40B4-BE49-F238E27FC236}">
                <a16:creationId xmlns:a16="http://schemas.microsoft.com/office/drawing/2014/main" id="{5B3CFCA9-D14A-C816-4C42-33E7A8A128B7}"/>
              </a:ext>
            </a:extLst>
          </p:cNvPr>
          <p:cNvSpPr txBox="1"/>
          <p:nvPr/>
        </p:nvSpPr>
        <p:spPr>
          <a:xfrm>
            <a:off x="10072042" y="9126850"/>
            <a:ext cx="5709318" cy="333375"/>
          </a:xfrm>
          <a:prstGeom prst="rect">
            <a:avLst/>
          </a:prstGeom>
        </p:spPr>
        <p:txBody>
          <a:bodyPr lIns="0" tIns="0" rIns="0" bIns="0" rtlCol="0" anchor="t">
            <a:spAutoFit/>
          </a:bodyPr>
          <a:lstStyle/>
          <a:p>
            <a:pPr algn="ctr">
              <a:lnSpc>
                <a:spcPts val="2696"/>
              </a:lnSpc>
              <a:spcBef>
                <a:spcPct val="0"/>
              </a:spcBef>
            </a:pPr>
            <a:r>
              <a:rPr lang="en-US" sz="2247" u="sng">
                <a:solidFill>
                  <a:srgbClr val="5C8BC9"/>
                </a:solidFill>
                <a:latin typeface="Lato 1 Bold"/>
                <a:ea typeface="Lato 1 Bold"/>
                <a:cs typeface="Lato 1 Bold"/>
                <a:sym typeface="Lato 1 Bold"/>
              </a:rPr>
              <a:t>www.amazingapprenticeships.com</a:t>
            </a:r>
          </a:p>
        </p:txBody>
      </p:sp>
      <p:grpSp>
        <p:nvGrpSpPr>
          <p:cNvPr id="32" name="Group 32">
            <a:extLst>
              <a:ext uri="{FF2B5EF4-FFF2-40B4-BE49-F238E27FC236}">
                <a16:creationId xmlns:a16="http://schemas.microsoft.com/office/drawing/2014/main" id="{2B9C493D-E028-89A0-CE9F-B4946A397F7D}"/>
              </a:ext>
            </a:extLst>
          </p:cNvPr>
          <p:cNvGrpSpPr/>
          <p:nvPr/>
        </p:nvGrpSpPr>
        <p:grpSpPr>
          <a:xfrm>
            <a:off x="5580903" y="8994150"/>
            <a:ext cx="2513635" cy="528299"/>
            <a:chOff x="0" y="0"/>
            <a:chExt cx="662027" cy="139141"/>
          </a:xfrm>
        </p:grpSpPr>
        <p:sp>
          <p:nvSpPr>
            <p:cNvPr id="33" name="Freeform 33">
              <a:extLst>
                <a:ext uri="{FF2B5EF4-FFF2-40B4-BE49-F238E27FC236}">
                  <a16:creationId xmlns:a16="http://schemas.microsoft.com/office/drawing/2014/main" id="{A32F04E6-1BAB-8412-0D5C-A0267913B8B4}"/>
                </a:ext>
              </a:extLst>
            </p:cNvPr>
            <p:cNvSpPr/>
            <p:nvPr/>
          </p:nvSpPr>
          <p:spPr>
            <a:xfrm>
              <a:off x="0" y="0"/>
              <a:ext cx="662027" cy="139141"/>
            </a:xfrm>
            <a:custGeom>
              <a:avLst/>
              <a:gdLst/>
              <a:ahLst/>
              <a:cxnLst/>
              <a:rect l="l" t="t" r="r" b="b"/>
              <a:pathLst>
                <a:path w="662027" h="139141">
                  <a:moveTo>
                    <a:pt x="0" y="0"/>
                  </a:moveTo>
                  <a:lnTo>
                    <a:pt x="662027" y="0"/>
                  </a:lnTo>
                  <a:lnTo>
                    <a:pt x="662027" y="139141"/>
                  </a:lnTo>
                  <a:lnTo>
                    <a:pt x="0" y="139141"/>
                  </a:lnTo>
                  <a:close/>
                </a:path>
              </a:pathLst>
            </a:custGeom>
            <a:solidFill>
              <a:srgbClr val="EC5F65"/>
            </a:solidFill>
          </p:spPr>
          <p:txBody>
            <a:bodyPr/>
            <a:lstStyle/>
            <a:p>
              <a:endParaRPr lang="en-GB"/>
            </a:p>
          </p:txBody>
        </p:sp>
        <p:sp>
          <p:nvSpPr>
            <p:cNvPr id="34" name="TextBox 34">
              <a:extLst>
                <a:ext uri="{FF2B5EF4-FFF2-40B4-BE49-F238E27FC236}">
                  <a16:creationId xmlns:a16="http://schemas.microsoft.com/office/drawing/2014/main" id="{569DE9A6-70AD-7835-83E8-54FEF884993F}"/>
                </a:ext>
              </a:extLst>
            </p:cNvPr>
            <p:cNvSpPr txBox="1"/>
            <p:nvPr/>
          </p:nvSpPr>
          <p:spPr>
            <a:xfrm>
              <a:off x="0" y="-9525"/>
              <a:ext cx="662027" cy="148666"/>
            </a:xfrm>
            <a:prstGeom prst="rect">
              <a:avLst/>
            </a:prstGeom>
          </p:spPr>
          <p:txBody>
            <a:bodyPr lIns="50800" tIns="50800" rIns="50800" bIns="50800" rtlCol="0" anchor="ctr"/>
            <a:lstStyle/>
            <a:p>
              <a:pPr algn="ctr">
                <a:lnSpc>
                  <a:spcPts val="2160"/>
                </a:lnSpc>
              </a:pPr>
              <a:r>
                <a:rPr lang="en-US" sz="1800">
                  <a:solidFill>
                    <a:srgbClr val="FFFFFF"/>
                  </a:solidFill>
                  <a:latin typeface="Lato 1 Bold"/>
                  <a:ea typeface="Lato 1 Bold"/>
                  <a:cs typeface="Lato 1 Bold"/>
                  <a:sym typeface="Lato 1 Bold"/>
                </a:rPr>
                <a:t>Apprentice advice</a:t>
              </a:r>
            </a:p>
          </p:txBody>
        </p:sp>
      </p:grpSp>
      <p:pic>
        <p:nvPicPr>
          <p:cNvPr id="36" name="Picture 35">
            <a:extLst>
              <a:ext uri="{FF2B5EF4-FFF2-40B4-BE49-F238E27FC236}">
                <a16:creationId xmlns:a16="http://schemas.microsoft.com/office/drawing/2014/main" id="{D6969624-4E18-4C61-689D-717903B821DB}"/>
              </a:ext>
            </a:extLst>
          </p:cNvPr>
          <p:cNvPicPr>
            <a:picLocks noChangeAspect="1"/>
          </p:cNvPicPr>
          <p:nvPr/>
        </p:nvPicPr>
        <p:blipFill>
          <a:blip r:embed="rId13"/>
          <a:stretch>
            <a:fillRect/>
          </a:stretch>
        </p:blipFill>
        <p:spPr>
          <a:xfrm>
            <a:off x="-40100" y="-11917"/>
            <a:ext cx="18328099" cy="10309557"/>
          </a:xfrm>
          <a:prstGeom prst="rect">
            <a:avLst/>
          </a:prstGeom>
        </p:spPr>
      </p:pic>
      <p:pic>
        <p:nvPicPr>
          <p:cNvPr id="35" name="Picture 34">
            <a:extLst>
              <a:ext uri="{FF2B5EF4-FFF2-40B4-BE49-F238E27FC236}">
                <a16:creationId xmlns:a16="http://schemas.microsoft.com/office/drawing/2014/main" id="{5FC82A8A-2FA7-C3E7-9FF4-5B2BF665A386}"/>
              </a:ext>
            </a:extLst>
          </p:cNvPr>
          <p:cNvPicPr>
            <a:picLocks noChangeAspect="1"/>
          </p:cNvPicPr>
          <p:nvPr/>
        </p:nvPicPr>
        <p:blipFill>
          <a:blip r:embed="rId14"/>
          <a:stretch>
            <a:fillRect/>
          </a:stretch>
        </p:blipFill>
        <p:spPr>
          <a:xfrm>
            <a:off x="-40101" y="-29494"/>
            <a:ext cx="18359346" cy="10327133"/>
          </a:xfrm>
          <a:prstGeom prst="rect">
            <a:avLst/>
          </a:prstGeom>
        </p:spPr>
      </p:pic>
      <p:pic>
        <p:nvPicPr>
          <p:cNvPr id="37" name="Picture 36">
            <a:extLst>
              <a:ext uri="{FF2B5EF4-FFF2-40B4-BE49-F238E27FC236}">
                <a16:creationId xmlns:a16="http://schemas.microsoft.com/office/drawing/2014/main" id="{096C4451-C226-A502-8A48-44F919F02E83}"/>
              </a:ext>
            </a:extLst>
          </p:cNvPr>
          <p:cNvPicPr>
            <a:picLocks noChangeAspect="1"/>
          </p:cNvPicPr>
          <p:nvPr/>
        </p:nvPicPr>
        <p:blipFill>
          <a:blip r:embed="rId15"/>
          <a:stretch>
            <a:fillRect/>
          </a:stretch>
        </p:blipFill>
        <p:spPr>
          <a:xfrm>
            <a:off x="-40099" y="-10640"/>
            <a:ext cx="18328098" cy="10309556"/>
          </a:xfrm>
          <a:prstGeom prst="rect">
            <a:avLst/>
          </a:prstGeom>
        </p:spPr>
      </p:pic>
    </p:spTree>
    <p:extLst>
      <p:ext uri="{BB962C8B-B14F-4D97-AF65-F5344CB8AC3E}">
        <p14:creationId xmlns:p14="http://schemas.microsoft.com/office/powerpoint/2010/main" val="11341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24" grpId="0" animBg="1"/>
      <p:bldP spid="28" grpId="0" animBg="1"/>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1FDDE0-6306-395B-A8F4-A3060518CB05}"/>
              </a:ext>
            </a:extLst>
          </p:cNvPr>
          <p:cNvPicPr>
            <a:picLocks noChangeAspect="1"/>
          </p:cNvPicPr>
          <p:nvPr/>
        </p:nvPicPr>
        <p:blipFill>
          <a:blip r:embed="rId2"/>
          <a:stretch>
            <a:fillRect/>
          </a:stretch>
        </p:blipFill>
        <p:spPr>
          <a:xfrm>
            <a:off x="0" y="-1"/>
            <a:ext cx="18288000" cy="10287001"/>
          </a:xfrm>
          <a:prstGeom prst="rect">
            <a:avLst/>
          </a:prstGeom>
        </p:spPr>
      </p:pic>
    </p:spTree>
    <p:extLst>
      <p:ext uri="{BB962C8B-B14F-4D97-AF65-F5344CB8AC3E}">
        <p14:creationId xmlns:p14="http://schemas.microsoft.com/office/powerpoint/2010/main" val="1449727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grpSp>
        <p:nvGrpSpPr>
          <p:cNvPr id="7" name="Group 7"/>
          <p:cNvGrpSpPr/>
          <p:nvPr/>
        </p:nvGrpSpPr>
        <p:grpSpPr>
          <a:xfrm>
            <a:off x="4747245" y="2231459"/>
            <a:ext cx="2817790" cy="2541457"/>
            <a:chOff x="0" y="0"/>
            <a:chExt cx="1009832" cy="910801"/>
          </a:xfrm>
        </p:grpSpPr>
        <p:sp>
          <p:nvSpPr>
            <p:cNvPr id="8" name="Freeform 8"/>
            <p:cNvSpPr/>
            <p:nvPr/>
          </p:nvSpPr>
          <p:spPr>
            <a:xfrm>
              <a:off x="0" y="0"/>
              <a:ext cx="1009832" cy="910801"/>
            </a:xfrm>
            <a:custGeom>
              <a:avLst/>
              <a:gdLst/>
              <a:ahLst/>
              <a:cxnLst/>
              <a:rect l="l" t="t" r="r" b="b"/>
              <a:pathLst>
                <a:path w="1009832" h="910801">
                  <a:moveTo>
                    <a:pt x="101658" y="0"/>
                  </a:moveTo>
                  <a:lnTo>
                    <a:pt x="908174" y="0"/>
                  </a:lnTo>
                  <a:cubicBezTo>
                    <a:pt x="964318" y="0"/>
                    <a:pt x="1009832" y="45514"/>
                    <a:pt x="1009832" y="101658"/>
                  </a:cubicBezTo>
                  <a:lnTo>
                    <a:pt x="1009832" y="809143"/>
                  </a:lnTo>
                  <a:cubicBezTo>
                    <a:pt x="1009832" y="865287"/>
                    <a:pt x="964318" y="910801"/>
                    <a:pt x="908174" y="910801"/>
                  </a:cubicBezTo>
                  <a:lnTo>
                    <a:pt x="101658" y="910801"/>
                  </a:lnTo>
                  <a:cubicBezTo>
                    <a:pt x="45514" y="910801"/>
                    <a:pt x="0" y="865287"/>
                    <a:pt x="0" y="809143"/>
                  </a:cubicBezTo>
                  <a:lnTo>
                    <a:pt x="0" y="101658"/>
                  </a:lnTo>
                  <a:cubicBezTo>
                    <a:pt x="0" y="45514"/>
                    <a:pt x="45514" y="0"/>
                    <a:pt x="101658" y="0"/>
                  </a:cubicBezTo>
                  <a:close/>
                </a:path>
              </a:pathLst>
            </a:custGeom>
            <a:solidFill>
              <a:srgbClr val="000000">
                <a:alpha val="0"/>
              </a:srgbClr>
            </a:solidFill>
            <a:ln w="57150" cap="rnd">
              <a:solidFill>
                <a:srgbClr val="EC5F65"/>
              </a:solidFill>
              <a:prstDash val="solid"/>
              <a:round/>
            </a:ln>
          </p:spPr>
          <p:txBody>
            <a:bodyPr/>
            <a:lstStyle/>
            <a:p>
              <a:endParaRPr lang="en-GB"/>
            </a:p>
          </p:txBody>
        </p:sp>
        <p:sp>
          <p:nvSpPr>
            <p:cNvPr id="9" name="TextBox 9"/>
            <p:cNvSpPr txBox="1"/>
            <p:nvPr/>
          </p:nvSpPr>
          <p:spPr>
            <a:xfrm>
              <a:off x="0" y="-28575"/>
              <a:ext cx="1009832" cy="939376"/>
            </a:xfrm>
            <a:prstGeom prst="rect">
              <a:avLst/>
            </a:prstGeom>
          </p:spPr>
          <p:txBody>
            <a:bodyPr lIns="50800" tIns="50800" rIns="50800" bIns="50800" rtlCol="0" anchor="ctr"/>
            <a:lstStyle/>
            <a:p>
              <a:pPr algn="ctr">
                <a:lnSpc>
                  <a:spcPts val="2468"/>
                </a:lnSpc>
              </a:pPr>
              <a:endParaRPr/>
            </a:p>
          </p:txBody>
        </p:sp>
      </p:grpSp>
      <p:grpSp>
        <p:nvGrpSpPr>
          <p:cNvPr id="10" name="Group 10"/>
          <p:cNvGrpSpPr/>
          <p:nvPr/>
        </p:nvGrpSpPr>
        <p:grpSpPr>
          <a:xfrm>
            <a:off x="1538930" y="2203225"/>
            <a:ext cx="2817790" cy="2569691"/>
            <a:chOff x="0" y="0"/>
            <a:chExt cx="1009832" cy="920919"/>
          </a:xfrm>
        </p:grpSpPr>
        <p:sp>
          <p:nvSpPr>
            <p:cNvPr id="11" name="Freeform 11"/>
            <p:cNvSpPr/>
            <p:nvPr/>
          </p:nvSpPr>
          <p:spPr>
            <a:xfrm>
              <a:off x="0" y="0"/>
              <a:ext cx="1009832" cy="920919"/>
            </a:xfrm>
            <a:custGeom>
              <a:avLst/>
              <a:gdLst/>
              <a:ahLst/>
              <a:cxnLst/>
              <a:rect l="l" t="t" r="r" b="b"/>
              <a:pathLst>
                <a:path w="1009832" h="920919">
                  <a:moveTo>
                    <a:pt x="101658" y="0"/>
                  </a:moveTo>
                  <a:lnTo>
                    <a:pt x="908174" y="0"/>
                  </a:lnTo>
                  <a:cubicBezTo>
                    <a:pt x="964318" y="0"/>
                    <a:pt x="1009832" y="45514"/>
                    <a:pt x="1009832" y="101658"/>
                  </a:cubicBezTo>
                  <a:lnTo>
                    <a:pt x="1009832" y="819261"/>
                  </a:lnTo>
                  <a:cubicBezTo>
                    <a:pt x="1009832" y="875405"/>
                    <a:pt x="964318" y="920919"/>
                    <a:pt x="908174" y="920919"/>
                  </a:cubicBezTo>
                  <a:lnTo>
                    <a:pt x="101658" y="920919"/>
                  </a:lnTo>
                  <a:cubicBezTo>
                    <a:pt x="45514" y="920919"/>
                    <a:pt x="0" y="875405"/>
                    <a:pt x="0" y="819261"/>
                  </a:cubicBezTo>
                  <a:lnTo>
                    <a:pt x="0" y="101658"/>
                  </a:lnTo>
                  <a:cubicBezTo>
                    <a:pt x="0" y="45514"/>
                    <a:pt x="45514" y="0"/>
                    <a:pt x="101658" y="0"/>
                  </a:cubicBezTo>
                  <a:close/>
                </a:path>
              </a:pathLst>
            </a:custGeom>
            <a:solidFill>
              <a:srgbClr val="000000">
                <a:alpha val="0"/>
              </a:srgbClr>
            </a:solidFill>
            <a:ln w="57150" cap="rnd">
              <a:solidFill>
                <a:srgbClr val="E8B463"/>
              </a:solidFill>
              <a:prstDash val="solid"/>
              <a:round/>
            </a:ln>
          </p:spPr>
          <p:txBody>
            <a:bodyPr/>
            <a:lstStyle/>
            <a:p>
              <a:endParaRPr lang="en-GB"/>
            </a:p>
          </p:txBody>
        </p:sp>
        <p:sp>
          <p:nvSpPr>
            <p:cNvPr id="12" name="TextBox 12"/>
            <p:cNvSpPr txBox="1"/>
            <p:nvPr/>
          </p:nvSpPr>
          <p:spPr>
            <a:xfrm>
              <a:off x="0" y="-28575"/>
              <a:ext cx="1009832" cy="949494"/>
            </a:xfrm>
            <a:prstGeom prst="rect">
              <a:avLst/>
            </a:prstGeom>
          </p:spPr>
          <p:txBody>
            <a:bodyPr lIns="50800" tIns="50800" rIns="50800" bIns="50800" rtlCol="0" anchor="ctr"/>
            <a:lstStyle/>
            <a:p>
              <a:pPr algn="ctr">
                <a:lnSpc>
                  <a:spcPts val="2468"/>
                </a:lnSpc>
              </a:pPr>
              <a:endParaRPr/>
            </a:p>
          </p:txBody>
        </p:sp>
      </p:grpSp>
      <p:grpSp>
        <p:nvGrpSpPr>
          <p:cNvPr id="13" name="Group 13"/>
          <p:cNvGrpSpPr/>
          <p:nvPr/>
        </p:nvGrpSpPr>
        <p:grpSpPr>
          <a:xfrm>
            <a:off x="7955560" y="2231459"/>
            <a:ext cx="2817790" cy="2541457"/>
            <a:chOff x="0" y="0"/>
            <a:chExt cx="1009832" cy="910801"/>
          </a:xfrm>
        </p:grpSpPr>
        <p:sp>
          <p:nvSpPr>
            <p:cNvPr id="14" name="Freeform 14"/>
            <p:cNvSpPr/>
            <p:nvPr/>
          </p:nvSpPr>
          <p:spPr>
            <a:xfrm>
              <a:off x="0" y="0"/>
              <a:ext cx="1009832" cy="910801"/>
            </a:xfrm>
            <a:custGeom>
              <a:avLst/>
              <a:gdLst/>
              <a:ahLst/>
              <a:cxnLst/>
              <a:rect l="l" t="t" r="r" b="b"/>
              <a:pathLst>
                <a:path w="1009832" h="910801">
                  <a:moveTo>
                    <a:pt x="101658" y="0"/>
                  </a:moveTo>
                  <a:lnTo>
                    <a:pt x="908174" y="0"/>
                  </a:lnTo>
                  <a:cubicBezTo>
                    <a:pt x="964318" y="0"/>
                    <a:pt x="1009832" y="45514"/>
                    <a:pt x="1009832" y="101658"/>
                  </a:cubicBezTo>
                  <a:lnTo>
                    <a:pt x="1009832" y="809143"/>
                  </a:lnTo>
                  <a:cubicBezTo>
                    <a:pt x="1009832" y="865287"/>
                    <a:pt x="964318" y="910801"/>
                    <a:pt x="908174" y="910801"/>
                  </a:cubicBezTo>
                  <a:lnTo>
                    <a:pt x="101658" y="910801"/>
                  </a:lnTo>
                  <a:cubicBezTo>
                    <a:pt x="45514" y="910801"/>
                    <a:pt x="0" y="865287"/>
                    <a:pt x="0" y="809143"/>
                  </a:cubicBezTo>
                  <a:lnTo>
                    <a:pt x="0" y="101658"/>
                  </a:lnTo>
                  <a:cubicBezTo>
                    <a:pt x="0" y="45514"/>
                    <a:pt x="45514" y="0"/>
                    <a:pt x="101658" y="0"/>
                  </a:cubicBezTo>
                  <a:close/>
                </a:path>
              </a:pathLst>
            </a:custGeom>
            <a:solidFill>
              <a:srgbClr val="000000">
                <a:alpha val="0"/>
              </a:srgbClr>
            </a:solidFill>
            <a:ln w="57150" cap="rnd">
              <a:solidFill>
                <a:srgbClr val="006992"/>
              </a:solidFill>
              <a:prstDash val="solid"/>
              <a:round/>
            </a:ln>
          </p:spPr>
          <p:txBody>
            <a:bodyPr/>
            <a:lstStyle/>
            <a:p>
              <a:endParaRPr lang="en-GB"/>
            </a:p>
          </p:txBody>
        </p:sp>
        <p:sp>
          <p:nvSpPr>
            <p:cNvPr id="15" name="TextBox 15"/>
            <p:cNvSpPr txBox="1"/>
            <p:nvPr/>
          </p:nvSpPr>
          <p:spPr>
            <a:xfrm>
              <a:off x="0" y="-28575"/>
              <a:ext cx="1009832" cy="939376"/>
            </a:xfrm>
            <a:prstGeom prst="rect">
              <a:avLst/>
            </a:prstGeom>
          </p:spPr>
          <p:txBody>
            <a:bodyPr lIns="50800" tIns="50800" rIns="50800" bIns="50800" rtlCol="0" anchor="ctr"/>
            <a:lstStyle/>
            <a:p>
              <a:pPr algn="ctr">
                <a:lnSpc>
                  <a:spcPts val="2468"/>
                </a:lnSpc>
              </a:pPr>
              <a:endParaRPr/>
            </a:p>
          </p:txBody>
        </p:sp>
      </p:grpSp>
      <p:grpSp>
        <p:nvGrpSpPr>
          <p:cNvPr id="16" name="Group 16"/>
          <p:cNvGrpSpPr/>
          <p:nvPr/>
        </p:nvGrpSpPr>
        <p:grpSpPr>
          <a:xfrm>
            <a:off x="11163875" y="2231459"/>
            <a:ext cx="2817790" cy="2541457"/>
            <a:chOff x="0" y="0"/>
            <a:chExt cx="1009832" cy="910801"/>
          </a:xfrm>
        </p:grpSpPr>
        <p:sp>
          <p:nvSpPr>
            <p:cNvPr id="17" name="Freeform 17"/>
            <p:cNvSpPr/>
            <p:nvPr/>
          </p:nvSpPr>
          <p:spPr>
            <a:xfrm>
              <a:off x="0" y="0"/>
              <a:ext cx="1009832" cy="910801"/>
            </a:xfrm>
            <a:custGeom>
              <a:avLst/>
              <a:gdLst/>
              <a:ahLst/>
              <a:cxnLst/>
              <a:rect l="l" t="t" r="r" b="b"/>
              <a:pathLst>
                <a:path w="1009832" h="910801">
                  <a:moveTo>
                    <a:pt x="101658" y="0"/>
                  </a:moveTo>
                  <a:lnTo>
                    <a:pt x="908174" y="0"/>
                  </a:lnTo>
                  <a:cubicBezTo>
                    <a:pt x="964318" y="0"/>
                    <a:pt x="1009832" y="45514"/>
                    <a:pt x="1009832" y="101658"/>
                  </a:cubicBezTo>
                  <a:lnTo>
                    <a:pt x="1009832" y="809143"/>
                  </a:lnTo>
                  <a:cubicBezTo>
                    <a:pt x="1009832" y="865287"/>
                    <a:pt x="964318" y="910801"/>
                    <a:pt x="908174" y="910801"/>
                  </a:cubicBezTo>
                  <a:lnTo>
                    <a:pt x="101658" y="910801"/>
                  </a:lnTo>
                  <a:cubicBezTo>
                    <a:pt x="45514" y="910801"/>
                    <a:pt x="0" y="865287"/>
                    <a:pt x="0" y="809143"/>
                  </a:cubicBezTo>
                  <a:lnTo>
                    <a:pt x="0" y="101658"/>
                  </a:lnTo>
                  <a:cubicBezTo>
                    <a:pt x="0" y="45514"/>
                    <a:pt x="45514" y="0"/>
                    <a:pt x="101658" y="0"/>
                  </a:cubicBezTo>
                  <a:close/>
                </a:path>
              </a:pathLst>
            </a:custGeom>
            <a:solidFill>
              <a:srgbClr val="000000">
                <a:alpha val="0"/>
              </a:srgbClr>
            </a:solidFill>
            <a:ln w="57150" cap="rnd">
              <a:solidFill>
                <a:srgbClr val="00A8A8"/>
              </a:solidFill>
              <a:prstDash val="solid"/>
              <a:round/>
            </a:ln>
          </p:spPr>
          <p:txBody>
            <a:bodyPr/>
            <a:lstStyle/>
            <a:p>
              <a:endParaRPr lang="en-GB"/>
            </a:p>
          </p:txBody>
        </p:sp>
        <p:sp>
          <p:nvSpPr>
            <p:cNvPr id="18" name="TextBox 18"/>
            <p:cNvSpPr txBox="1"/>
            <p:nvPr/>
          </p:nvSpPr>
          <p:spPr>
            <a:xfrm>
              <a:off x="0" y="-28575"/>
              <a:ext cx="1009832" cy="939376"/>
            </a:xfrm>
            <a:prstGeom prst="rect">
              <a:avLst/>
            </a:prstGeom>
          </p:spPr>
          <p:txBody>
            <a:bodyPr lIns="50800" tIns="50800" rIns="50800" bIns="50800" rtlCol="0" anchor="ctr"/>
            <a:lstStyle/>
            <a:p>
              <a:pPr algn="ctr">
                <a:lnSpc>
                  <a:spcPts val="2468"/>
                </a:lnSpc>
              </a:pPr>
              <a:endParaRPr/>
            </a:p>
          </p:txBody>
        </p:sp>
      </p:grpSp>
      <p:grpSp>
        <p:nvGrpSpPr>
          <p:cNvPr id="19" name="Group 19"/>
          <p:cNvGrpSpPr/>
          <p:nvPr/>
        </p:nvGrpSpPr>
        <p:grpSpPr>
          <a:xfrm>
            <a:off x="14372190" y="2231459"/>
            <a:ext cx="2817790" cy="2541457"/>
            <a:chOff x="0" y="0"/>
            <a:chExt cx="1009832" cy="910801"/>
          </a:xfrm>
        </p:grpSpPr>
        <p:sp>
          <p:nvSpPr>
            <p:cNvPr id="20" name="Freeform 20"/>
            <p:cNvSpPr/>
            <p:nvPr/>
          </p:nvSpPr>
          <p:spPr>
            <a:xfrm>
              <a:off x="0" y="0"/>
              <a:ext cx="1009832" cy="910801"/>
            </a:xfrm>
            <a:custGeom>
              <a:avLst/>
              <a:gdLst/>
              <a:ahLst/>
              <a:cxnLst/>
              <a:rect l="l" t="t" r="r" b="b"/>
              <a:pathLst>
                <a:path w="1009832" h="910801">
                  <a:moveTo>
                    <a:pt x="101658" y="0"/>
                  </a:moveTo>
                  <a:lnTo>
                    <a:pt x="908174" y="0"/>
                  </a:lnTo>
                  <a:cubicBezTo>
                    <a:pt x="964318" y="0"/>
                    <a:pt x="1009832" y="45514"/>
                    <a:pt x="1009832" y="101658"/>
                  </a:cubicBezTo>
                  <a:lnTo>
                    <a:pt x="1009832" y="809143"/>
                  </a:lnTo>
                  <a:cubicBezTo>
                    <a:pt x="1009832" y="865287"/>
                    <a:pt x="964318" y="910801"/>
                    <a:pt x="908174" y="910801"/>
                  </a:cubicBezTo>
                  <a:lnTo>
                    <a:pt x="101658" y="910801"/>
                  </a:lnTo>
                  <a:cubicBezTo>
                    <a:pt x="45514" y="910801"/>
                    <a:pt x="0" y="865287"/>
                    <a:pt x="0" y="809143"/>
                  </a:cubicBezTo>
                  <a:lnTo>
                    <a:pt x="0" y="101658"/>
                  </a:lnTo>
                  <a:cubicBezTo>
                    <a:pt x="0" y="45514"/>
                    <a:pt x="45514" y="0"/>
                    <a:pt x="101658" y="0"/>
                  </a:cubicBezTo>
                  <a:close/>
                </a:path>
              </a:pathLst>
            </a:custGeom>
            <a:solidFill>
              <a:srgbClr val="000000">
                <a:alpha val="0"/>
              </a:srgbClr>
            </a:solidFill>
            <a:ln w="57150" cap="rnd">
              <a:solidFill>
                <a:srgbClr val="525E93"/>
              </a:solidFill>
              <a:prstDash val="solid"/>
              <a:round/>
            </a:ln>
          </p:spPr>
          <p:txBody>
            <a:bodyPr/>
            <a:lstStyle/>
            <a:p>
              <a:endParaRPr lang="en-GB"/>
            </a:p>
          </p:txBody>
        </p:sp>
        <p:sp>
          <p:nvSpPr>
            <p:cNvPr id="21" name="TextBox 21"/>
            <p:cNvSpPr txBox="1"/>
            <p:nvPr/>
          </p:nvSpPr>
          <p:spPr>
            <a:xfrm>
              <a:off x="0" y="-28575"/>
              <a:ext cx="1009832" cy="939376"/>
            </a:xfrm>
            <a:prstGeom prst="rect">
              <a:avLst/>
            </a:prstGeom>
          </p:spPr>
          <p:txBody>
            <a:bodyPr lIns="50800" tIns="50800" rIns="50800" bIns="50800" rtlCol="0" anchor="ctr"/>
            <a:lstStyle/>
            <a:p>
              <a:pPr algn="ctr">
                <a:lnSpc>
                  <a:spcPts val="2468"/>
                </a:lnSpc>
              </a:pPr>
              <a:endParaRPr/>
            </a:p>
          </p:txBody>
        </p:sp>
      </p:grpSp>
      <p:grpSp>
        <p:nvGrpSpPr>
          <p:cNvPr id="22" name="Group 22"/>
          <p:cNvGrpSpPr/>
          <p:nvPr/>
        </p:nvGrpSpPr>
        <p:grpSpPr>
          <a:xfrm>
            <a:off x="3101124" y="5602690"/>
            <a:ext cx="2817790" cy="2569691"/>
            <a:chOff x="0" y="0"/>
            <a:chExt cx="1009832" cy="920919"/>
          </a:xfrm>
        </p:grpSpPr>
        <p:sp>
          <p:nvSpPr>
            <p:cNvPr id="23" name="Freeform 23"/>
            <p:cNvSpPr/>
            <p:nvPr/>
          </p:nvSpPr>
          <p:spPr>
            <a:xfrm>
              <a:off x="0" y="0"/>
              <a:ext cx="1009832" cy="920919"/>
            </a:xfrm>
            <a:custGeom>
              <a:avLst/>
              <a:gdLst/>
              <a:ahLst/>
              <a:cxnLst/>
              <a:rect l="l" t="t" r="r" b="b"/>
              <a:pathLst>
                <a:path w="1009832" h="920919">
                  <a:moveTo>
                    <a:pt x="101658" y="0"/>
                  </a:moveTo>
                  <a:lnTo>
                    <a:pt x="908174" y="0"/>
                  </a:lnTo>
                  <a:cubicBezTo>
                    <a:pt x="964318" y="0"/>
                    <a:pt x="1009832" y="45514"/>
                    <a:pt x="1009832" y="101658"/>
                  </a:cubicBezTo>
                  <a:lnTo>
                    <a:pt x="1009832" y="819261"/>
                  </a:lnTo>
                  <a:cubicBezTo>
                    <a:pt x="1009832" y="875405"/>
                    <a:pt x="964318" y="920919"/>
                    <a:pt x="908174" y="920919"/>
                  </a:cubicBezTo>
                  <a:lnTo>
                    <a:pt x="101658" y="920919"/>
                  </a:lnTo>
                  <a:cubicBezTo>
                    <a:pt x="45514" y="920919"/>
                    <a:pt x="0" y="875405"/>
                    <a:pt x="0" y="819261"/>
                  </a:cubicBezTo>
                  <a:lnTo>
                    <a:pt x="0" y="101658"/>
                  </a:lnTo>
                  <a:cubicBezTo>
                    <a:pt x="0" y="45514"/>
                    <a:pt x="45514" y="0"/>
                    <a:pt x="101658" y="0"/>
                  </a:cubicBezTo>
                  <a:close/>
                </a:path>
              </a:pathLst>
            </a:custGeom>
            <a:solidFill>
              <a:srgbClr val="000000">
                <a:alpha val="0"/>
              </a:srgbClr>
            </a:solidFill>
            <a:ln w="57150" cap="rnd">
              <a:solidFill>
                <a:srgbClr val="00A8A8"/>
              </a:solidFill>
              <a:prstDash val="solid"/>
              <a:round/>
            </a:ln>
          </p:spPr>
          <p:txBody>
            <a:bodyPr/>
            <a:lstStyle/>
            <a:p>
              <a:endParaRPr lang="en-GB"/>
            </a:p>
          </p:txBody>
        </p:sp>
        <p:sp>
          <p:nvSpPr>
            <p:cNvPr id="24" name="TextBox 24"/>
            <p:cNvSpPr txBox="1"/>
            <p:nvPr/>
          </p:nvSpPr>
          <p:spPr>
            <a:xfrm>
              <a:off x="0" y="-28575"/>
              <a:ext cx="1009832" cy="949494"/>
            </a:xfrm>
            <a:prstGeom prst="rect">
              <a:avLst/>
            </a:prstGeom>
          </p:spPr>
          <p:txBody>
            <a:bodyPr lIns="50800" tIns="50800" rIns="50800" bIns="50800" rtlCol="0" anchor="ctr"/>
            <a:lstStyle/>
            <a:p>
              <a:pPr algn="ctr">
                <a:lnSpc>
                  <a:spcPts val="2468"/>
                </a:lnSpc>
              </a:pPr>
              <a:endParaRPr/>
            </a:p>
          </p:txBody>
        </p:sp>
      </p:grpSp>
      <p:grpSp>
        <p:nvGrpSpPr>
          <p:cNvPr id="25" name="Group 25"/>
          <p:cNvGrpSpPr/>
          <p:nvPr/>
        </p:nvGrpSpPr>
        <p:grpSpPr>
          <a:xfrm>
            <a:off x="6336216" y="5602690"/>
            <a:ext cx="2817790" cy="2569691"/>
            <a:chOff x="0" y="0"/>
            <a:chExt cx="1009832" cy="920919"/>
          </a:xfrm>
        </p:grpSpPr>
        <p:sp>
          <p:nvSpPr>
            <p:cNvPr id="26" name="Freeform 26"/>
            <p:cNvSpPr/>
            <p:nvPr/>
          </p:nvSpPr>
          <p:spPr>
            <a:xfrm>
              <a:off x="0" y="0"/>
              <a:ext cx="1009832" cy="920919"/>
            </a:xfrm>
            <a:custGeom>
              <a:avLst/>
              <a:gdLst/>
              <a:ahLst/>
              <a:cxnLst/>
              <a:rect l="l" t="t" r="r" b="b"/>
              <a:pathLst>
                <a:path w="1009832" h="920919">
                  <a:moveTo>
                    <a:pt x="101658" y="0"/>
                  </a:moveTo>
                  <a:lnTo>
                    <a:pt x="908174" y="0"/>
                  </a:lnTo>
                  <a:cubicBezTo>
                    <a:pt x="964318" y="0"/>
                    <a:pt x="1009832" y="45514"/>
                    <a:pt x="1009832" y="101658"/>
                  </a:cubicBezTo>
                  <a:lnTo>
                    <a:pt x="1009832" y="819261"/>
                  </a:lnTo>
                  <a:cubicBezTo>
                    <a:pt x="1009832" y="875405"/>
                    <a:pt x="964318" y="920919"/>
                    <a:pt x="908174" y="920919"/>
                  </a:cubicBezTo>
                  <a:lnTo>
                    <a:pt x="101658" y="920919"/>
                  </a:lnTo>
                  <a:cubicBezTo>
                    <a:pt x="45514" y="920919"/>
                    <a:pt x="0" y="875405"/>
                    <a:pt x="0" y="819261"/>
                  </a:cubicBezTo>
                  <a:lnTo>
                    <a:pt x="0" y="101658"/>
                  </a:lnTo>
                  <a:cubicBezTo>
                    <a:pt x="0" y="45514"/>
                    <a:pt x="45514" y="0"/>
                    <a:pt x="101658" y="0"/>
                  </a:cubicBezTo>
                  <a:close/>
                </a:path>
              </a:pathLst>
            </a:custGeom>
            <a:solidFill>
              <a:srgbClr val="000000">
                <a:alpha val="0"/>
              </a:srgbClr>
            </a:solidFill>
            <a:ln w="57150" cap="rnd">
              <a:solidFill>
                <a:srgbClr val="525E93"/>
              </a:solidFill>
              <a:prstDash val="solid"/>
              <a:round/>
            </a:ln>
          </p:spPr>
          <p:txBody>
            <a:bodyPr/>
            <a:lstStyle/>
            <a:p>
              <a:endParaRPr lang="en-GB"/>
            </a:p>
          </p:txBody>
        </p:sp>
        <p:sp>
          <p:nvSpPr>
            <p:cNvPr id="27" name="TextBox 27"/>
            <p:cNvSpPr txBox="1"/>
            <p:nvPr/>
          </p:nvSpPr>
          <p:spPr>
            <a:xfrm>
              <a:off x="0" y="-28575"/>
              <a:ext cx="1009832" cy="949494"/>
            </a:xfrm>
            <a:prstGeom prst="rect">
              <a:avLst/>
            </a:prstGeom>
          </p:spPr>
          <p:txBody>
            <a:bodyPr lIns="50800" tIns="50800" rIns="50800" bIns="50800" rtlCol="0" anchor="ctr"/>
            <a:lstStyle/>
            <a:p>
              <a:pPr algn="ctr">
                <a:lnSpc>
                  <a:spcPts val="2468"/>
                </a:lnSpc>
              </a:pPr>
              <a:endParaRPr/>
            </a:p>
          </p:txBody>
        </p:sp>
      </p:grpSp>
      <p:grpSp>
        <p:nvGrpSpPr>
          <p:cNvPr id="28" name="Group 28"/>
          <p:cNvGrpSpPr/>
          <p:nvPr/>
        </p:nvGrpSpPr>
        <p:grpSpPr>
          <a:xfrm>
            <a:off x="9573106" y="5602690"/>
            <a:ext cx="2817790" cy="2569691"/>
            <a:chOff x="0" y="0"/>
            <a:chExt cx="1009832" cy="920919"/>
          </a:xfrm>
        </p:grpSpPr>
        <p:sp>
          <p:nvSpPr>
            <p:cNvPr id="29" name="Freeform 29"/>
            <p:cNvSpPr/>
            <p:nvPr/>
          </p:nvSpPr>
          <p:spPr>
            <a:xfrm>
              <a:off x="0" y="0"/>
              <a:ext cx="1009832" cy="920919"/>
            </a:xfrm>
            <a:custGeom>
              <a:avLst/>
              <a:gdLst/>
              <a:ahLst/>
              <a:cxnLst/>
              <a:rect l="l" t="t" r="r" b="b"/>
              <a:pathLst>
                <a:path w="1009832" h="920919">
                  <a:moveTo>
                    <a:pt x="101658" y="0"/>
                  </a:moveTo>
                  <a:lnTo>
                    <a:pt x="908174" y="0"/>
                  </a:lnTo>
                  <a:cubicBezTo>
                    <a:pt x="964318" y="0"/>
                    <a:pt x="1009832" y="45514"/>
                    <a:pt x="1009832" y="101658"/>
                  </a:cubicBezTo>
                  <a:lnTo>
                    <a:pt x="1009832" y="819261"/>
                  </a:lnTo>
                  <a:cubicBezTo>
                    <a:pt x="1009832" y="875405"/>
                    <a:pt x="964318" y="920919"/>
                    <a:pt x="908174" y="920919"/>
                  </a:cubicBezTo>
                  <a:lnTo>
                    <a:pt x="101658" y="920919"/>
                  </a:lnTo>
                  <a:cubicBezTo>
                    <a:pt x="45514" y="920919"/>
                    <a:pt x="0" y="875405"/>
                    <a:pt x="0" y="819261"/>
                  </a:cubicBezTo>
                  <a:lnTo>
                    <a:pt x="0" y="101658"/>
                  </a:lnTo>
                  <a:cubicBezTo>
                    <a:pt x="0" y="45514"/>
                    <a:pt x="45514" y="0"/>
                    <a:pt x="101658" y="0"/>
                  </a:cubicBezTo>
                  <a:close/>
                </a:path>
              </a:pathLst>
            </a:custGeom>
            <a:solidFill>
              <a:srgbClr val="000000">
                <a:alpha val="0"/>
              </a:srgbClr>
            </a:solidFill>
            <a:ln w="57150" cap="rnd">
              <a:solidFill>
                <a:srgbClr val="E8B463"/>
              </a:solidFill>
              <a:prstDash val="solid"/>
              <a:round/>
            </a:ln>
          </p:spPr>
          <p:txBody>
            <a:bodyPr/>
            <a:lstStyle/>
            <a:p>
              <a:endParaRPr lang="en-GB"/>
            </a:p>
          </p:txBody>
        </p:sp>
        <p:sp>
          <p:nvSpPr>
            <p:cNvPr id="30" name="TextBox 30"/>
            <p:cNvSpPr txBox="1"/>
            <p:nvPr/>
          </p:nvSpPr>
          <p:spPr>
            <a:xfrm>
              <a:off x="0" y="-28575"/>
              <a:ext cx="1009832" cy="949494"/>
            </a:xfrm>
            <a:prstGeom prst="rect">
              <a:avLst/>
            </a:prstGeom>
          </p:spPr>
          <p:txBody>
            <a:bodyPr lIns="50800" tIns="50800" rIns="50800" bIns="50800" rtlCol="0" anchor="ctr"/>
            <a:lstStyle/>
            <a:p>
              <a:pPr algn="ctr">
                <a:lnSpc>
                  <a:spcPts val="2468"/>
                </a:lnSpc>
              </a:pPr>
              <a:endParaRPr/>
            </a:p>
          </p:txBody>
        </p:sp>
      </p:grpSp>
      <p:grpSp>
        <p:nvGrpSpPr>
          <p:cNvPr id="31" name="Group 31"/>
          <p:cNvGrpSpPr/>
          <p:nvPr/>
        </p:nvGrpSpPr>
        <p:grpSpPr>
          <a:xfrm>
            <a:off x="12809996" y="5602690"/>
            <a:ext cx="2817790" cy="2569691"/>
            <a:chOff x="0" y="0"/>
            <a:chExt cx="1009832" cy="920919"/>
          </a:xfrm>
        </p:grpSpPr>
        <p:sp>
          <p:nvSpPr>
            <p:cNvPr id="32" name="Freeform 32"/>
            <p:cNvSpPr/>
            <p:nvPr/>
          </p:nvSpPr>
          <p:spPr>
            <a:xfrm>
              <a:off x="0" y="0"/>
              <a:ext cx="1009832" cy="920919"/>
            </a:xfrm>
            <a:custGeom>
              <a:avLst/>
              <a:gdLst/>
              <a:ahLst/>
              <a:cxnLst/>
              <a:rect l="l" t="t" r="r" b="b"/>
              <a:pathLst>
                <a:path w="1009832" h="920919">
                  <a:moveTo>
                    <a:pt x="101658" y="0"/>
                  </a:moveTo>
                  <a:lnTo>
                    <a:pt x="908174" y="0"/>
                  </a:lnTo>
                  <a:cubicBezTo>
                    <a:pt x="964318" y="0"/>
                    <a:pt x="1009832" y="45514"/>
                    <a:pt x="1009832" y="101658"/>
                  </a:cubicBezTo>
                  <a:lnTo>
                    <a:pt x="1009832" y="819261"/>
                  </a:lnTo>
                  <a:cubicBezTo>
                    <a:pt x="1009832" y="875405"/>
                    <a:pt x="964318" y="920919"/>
                    <a:pt x="908174" y="920919"/>
                  </a:cubicBezTo>
                  <a:lnTo>
                    <a:pt x="101658" y="920919"/>
                  </a:lnTo>
                  <a:cubicBezTo>
                    <a:pt x="45514" y="920919"/>
                    <a:pt x="0" y="875405"/>
                    <a:pt x="0" y="819261"/>
                  </a:cubicBezTo>
                  <a:lnTo>
                    <a:pt x="0" y="101658"/>
                  </a:lnTo>
                  <a:cubicBezTo>
                    <a:pt x="0" y="45514"/>
                    <a:pt x="45514" y="0"/>
                    <a:pt x="101658" y="0"/>
                  </a:cubicBezTo>
                  <a:close/>
                </a:path>
              </a:pathLst>
            </a:custGeom>
            <a:solidFill>
              <a:srgbClr val="000000">
                <a:alpha val="0"/>
              </a:srgbClr>
            </a:solidFill>
            <a:ln w="57150" cap="rnd">
              <a:solidFill>
                <a:srgbClr val="EC5F65"/>
              </a:solidFill>
              <a:prstDash val="solid"/>
              <a:round/>
            </a:ln>
          </p:spPr>
          <p:txBody>
            <a:bodyPr/>
            <a:lstStyle/>
            <a:p>
              <a:endParaRPr lang="en-GB"/>
            </a:p>
          </p:txBody>
        </p:sp>
        <p:sp>
          <p:nvSpPr>
            <p:cNvPr id="33" name="TextBox 33"/>
            <p:cNvSpPr txBox="1"/>
            <p:nvPr/>
          </p:nvSpPr>
          <p:spPr>
            <a:xfrm>
              <a:off x="0" y="-28575"/>
              <a:ext cx="1009832" cy="949494"/>
            </a:xfrm>
            <a:prstGeom prst="rect">
              <a:avLst/>
            </a:prstGeom>
          </p:spPr>
          <p:txBody>
            <a:bodyPr lIns="50800" tIns="50800" rIns="50800" bIns="50800" rtlCol="0" anchor="ctr"/>
            <a:lstStyle/>
            <a:p>
              <a:pPr algn="ctr">
                <a:lnSpc>
                  <a:spcPts val="2468"/>
                </a:lnSpc>
              </a:pPr>
              <a:endParaRPr/>
            </a:p>
          </p:txBody>
        </p:sp>
      </p:grpSp>
      <p:sp>
        <p:nvSpPr>
          <p:cNvPr id="34" name="Freeform 34"/>
          <p:cNvSpPr/>
          <p:nvPr/>
        </p:nvSpPr>
        <p:spPr>
          <a:xfrm>
            <a:off x="15245724" y="2531882"/>
            <a:ext cx="1070721" cy="1143808"/>
          </a:xfrm>
          <a:custGeom>
            <a:avLst/>
            <a:gdLst/>
            <a:ahLst/>
            <a:cxnLst/>
            <a:rect l="l" t="t" r="r" b="b"/>
            <a:pathLst>
              <a:path w="1070721" h="1143808">
                <a:moveTo>
                  <a:pt x="0" y="0"/>
                </a:moveTo>
                <a:lnTo>
                  <a:pt x="1070722" y="0"/>
                </a:lnTo>
                <a:lnTo>
                  <a:pt x="1070722" y="1143808"/>
                </a:lnTo>
                <a:lnTo>
                  <a:pt x="0" y="11438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5" name="Freeform 35"/>
          <p:cNvSpPr/>
          <p:nvPr/>
        </p:nvSpPr>
        <p:spPr>
          <a:xfrm>
            <a:off x="3941536" y="5891832"/>
            <a:ext cx="1136966" cy="1128439"/>
          </a:xfrm>
          <a:custGeom>
            <a:avLst/>
            <a:gdLst/>
            <a:ahLst/>
            <a:cxnLst/>
            <a:rect l="l" t="t" r="r" b="b"/>
            <a:pathLst>
              <a:path w="1136966" h="1128439">
                <a:moveTo>
                  <a:pt x="0" y="0"/>
                </a:moveTo>
                <a:lnTo>
                  <a:pt x="1136966" y="0"/>
                </a:lnTo>
                <a:lnTo>
                  <a:pt x="1136966" y="1128439"/>
                </a:lnTo>
                <a:lnTo>
                  <a:pt x="0" y="1128439"/>
                </a:lnTo>
                <a:lnTo>
                  <a:pt x="0" y="0"/>
                </a:lnTo>
                <a:close/>
              </a:path>
            </a:pathLst>
          </a:custGeom>
          <a:blipFill>
            <a:blip r:embed="rId7"/>
            <a:stretch>
              <a:fillRect/>
            </a:stretch>
          </a:blipFill>
        </p:spPr>
        <p:txBody>
          <a:bodyPr/>
          <a:lstStyle/>
          <a:p>
            <a:endParaRPr lang="en-GB"/>
          </a:p>
        </p:txBody>
      </p:sp>
      <p:sp>
        <p:nvSpPr>
          <p:cNvPr id="36" name="Freeform 36"/>
          <p:cNvSpPr/>
          <p:nvPr/>
        </p:nvSpPr>
        <p:spPr>
          <a:xfrm>
            <a:off x="6986279" y="5780213"/>
            <a:ext cx="1519462" cy="1515663"/>
          </a:xfrm>
          <a:custGeom>
            <a:avLst/>
            <a:gdLst/>
            <a:ahLst/>
            <a:cxnLst/>
            <a:rect l="l" t="t" r="r" b="b"/>
            <a:pathLst>
              <a:path w="1519462" h="1515663">
                <a:moveTo>
                  <a:pt x="0" y="0"/>
                </a:moveTo>
                <a:lnTo>
                  <a:pt x="1519462" y="0"/>
                </a:lnTo>
                <a:lnTo>
                  <a:pt x="1519462" y="1515663"/>
                </a:lnTo>
                <a:lnTo>
                  <a:pt x="0" y="15156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37" name="Freeform 37"/>
          <p:cNvSpPr/>
          <p:nvPr/>
        </p:nvSpPr>
        <p:spPr>
          <a:xfrm>
            <a:off x="8735714" y="2475045"/>
            <a:ext cx="1257482" cy="1257482"/>
          </a:xfrm>
          <a:custGeom>
            <a:avLst/>
            <a:gdLst/>
            <a:ahLst/>
            <a:cxnLst/>
            <a:rect l="l" t="t" r="r" b="b"/>
            <a:pathLst>
              <a:path w="1257482" h="1257482">
                <a:moveTo>
                  <a:pt x="0" y="0"/>
                </a:moveTo>
                <a:lnTo>
                  <a:pt x="1257482" y="0"/>
                </a:lnTo>
                <a:lnTo>
                  <a:pt x="1257482" y="1257483"/>
                </a:lnTo>
                <a:lnTo>
                  <a:pt x="0" y="125748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38" name="Freeform 38"/>
          <p:cNvSpPr/>
          <p:nvPr/>
        </p:nvSpPr>
        <p:spPr>
          <a:xfrm>
            <a:off x="5434024" y="2475045"/>
            <a:ext cx="1444231" cy="1444231"/>
          </a:xfrm>
          <a:custGeom>
            <a:avLst/>
            <a:gdLst/>
            <a:ahLst/>
            <a:cxnLst/>
            <a:rect l="l" t="t" r="r" b="b"/>
            <a:pathLst>
              <a:path w="1444231" h="1444231">
                <a:moveTo>
                  <a:pt x="0" y="0"/>
                </a:moveTo>
                <a:lnTo>
                  <a:pt x="1444232" y="0"/>
                </a:lnTo>
                <a:lnTo>
                  <a:pt x="1444232" y="1444231"/>
                </a:lnTo>
                <a:lnTo>
                  <a:pt x="0" y="144423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39" name="Freeform 39"/>
          <p:cNvSpPr/>
          <p:nvPr/>
        </p:nvSpPr>
        <p:spPr>
          <a:xfrm>
            <a:off x="2244387" y="2531882"/>
            <a:ext cx="1406876" cy="1406876"/>
          </a:xfrm>
          <a:custGeom>
            <a:avLst/>
            <a:gdLst/>
            <a:ahLst/>
            <a:cxnLst/>
            <a:rect l="l" t="t" r="r" b="b"/>
            <a:pathLst>
              <a:path w="1406876" h="1406876">
                <a:moveTo>
                  <a:pt x="0" y="0"/>
                </a:moveTo>
                <a:lnTo>
                  <a:pt x="1406876" y="0"/>
                </a:lnTo>
                <a:lnTo>
                  <a:pt x="1406876" y="1406876"/>
                </a:lnTo>
                <a:lnTo>
                  <a:pt x="0" y="140687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40" name="Freeform 40"/>
          <p:cNvSpPr/>
          <p:nvPr/>
        </p:nvSpPr>
        <p:spPr>
          <a:xfrm>
            <a:off x="11942373" y="2551364"/>
            <a:ext cx="1260794" cy="1387394"/>
          </a:xfrm>
          <a:custGeom>
            <a:avLst/>
            <a:gdLst/>
            <a:ahLst/>
            <a:cxnLst/>
            <a:rect l="l" t="t" r="r" b="b"/>
            <a:pathLst>
              <a:path w="1260794" h="1387394">
                <a:moveTo>
                  <a:pt x="0" y="0"/>
                </a:moveTo>
                <a:lnTo>
                  <a:pt x="1260794" y="0"/>
                </a:lnTo>
                <a:lnTo>
                  <a:pt x="1260794" y="1387394"/>
                </a:lnTo>
                <a:lnTo>
                  <a:pt x="0" y="138739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41" name="Freeform 41"/>
          <p:cNvSpPr/>
          <p:nvPr/>
        </p:nvSpPr>
        <p:spPr>
          <a:xfrm>
            <a:off x="13621115" y="5824720"/>
            <a:ext cx="1195551" cy="1195551"/>
          </a:xfrm>
          <a:custGeom>
            <a:avLst/>
            <a:gdLst/>
            <a:ahLst/>
            <a:cxnLst/>
            <a:rect l="l" t="t" r="r" b="b"/>
            <a:pathLst>
              <a:path w="1195551" h="1195551">
                <a:moveTo>
                  <a:pt x="0" y="0"/>
                </a:moveTo>
                <a:lnTo>
                  <a:pt x="1195552" y="0"/>
                </a:lnTo>
                <a:lnTo>
                  <a:pt x="1195552" y="1195551"/>
                </a:lnTo>
                <a:lnTo>
                  <a:pt x="0" y="1195551"/>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a:p>
        </p:txBody>
      </p:sp>
      <p:sp>
        <p:nvSpPr>
          <p:cNvPr id="42" name="Freeform 42"/>
          <p:cNvSpPr/>
          <p:nvPr/>
        </p:nvSpPr>
        <p:spPr>
          <a:xfrm>
            <a:off x="10316593" y="5963868"/>
            <a:ext cx="1332008" cy="1332008"/>
          </a:xfrm>
          <a:custGeom>
            <a:avLst/>
            <a:gdLst/>
            <a:ahLst/>
            <a:cxnLst/>
            <a:rect l="l" t="t" r="r" b="b"/>
            <a:pathLst>
              <a:path w="1332008" h="1332008">
                <a:moveTo>
                  <a:pt x="0" y="0"/>
                </a:moveTo>
                <a:lnTo>
                  <a:pt x="1332008" y="0"/>
                </a:lnTo>
                <a:lnTo>
                  <a:pt x="1332008" y="1332008"/>
                </a:lnTo>
                <a:lnTo>
                  <a:pt x="0" y="1332008"/>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GB"/>
          </a:p>
        </p:txBody>
      </p:sp>
      <p:sp>
        <p:nvSpPr>
          <p:cNvPr id="43" name="TextBox 43"/>
          <p:cNvSpPr txBox="1"/>
          <p:nvPr/>
        </p:nvSpPr>
        <p:spPr>
          <a:xfrm>
            <a:off x="1028258" y="1011632"/>
            <a:ext cx="12813003"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What are apprenticeships?</a:t>
            </a:r>
          </a:p>
        </p:txBody>
      </p:sp>
      <p:sp>
        <p:nvSpPr>
          <p:cNvPr id="44" name="TextBox 44"/>
          <p:cNvSpPr txBox="1"/>
          <p:nvPr/>
        </p:nvSpPr>
        <p:spPr>
          <a:xfrm>
            <a:off x="1700259" y="4160522"/>
            <a:ext cx="2495132" cy="371475"/>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Employed</a:t>
            </a:r>
          </a:p>
        </p:txBody>
      </p:sp>
      <p:sp>
        <p:nvSpPr>
          <p:cNvPr id="45" name="TextBox 45"/>
          <p:cNvSpPr txBox="1"/>
          <p:nvPr/>
        </p:nvSpPr>
        <p:spPr>
          <a:xfrm>
            <a:off x="4908574" y="4160522"/>
            <a:ext cx="2495132" cy="371475"/>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Off the job</a:t>
            </a:r>
          </a:p>
        </p:txBody>
      </p:sp>
      <p:sp>
        <p:nvSpPr>
          <p:cNvPr id="46" name="TextBox 46"/>
          <p:cNvSpPr txBox="1"/>
          <p:nvPr/>
        </p:nvSpPr>
        <p:spPr>
          <a:xfrm>
            <a:off x="8117485" y="3789047"/>
            <a:ext cx="2495132" cy="742950"/>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Intermediate - degree</a:t>
            </a:r>
          </a:p>
        </p:txBody>
      </p:sp>
      <p:sp>
        <p:nvSpPr>
          <p:cNvPr id="47" name="TextBox 47"/>
          <p:cNvSpPr txBox="1"/>
          <p:nvPr/>
        </p:nvSpPr>
        <p:spPr>
          <a:xfrm>
            <a:off x="11325204" y="4160522"/>
            <a:ext cx="2495132" cy="371475"/>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Paid a salary</a:t>
            </a:r>
          </a:p>
        </p:txBody>
      </p:sp>
      <p:sp>
        <p:nvSpPr>
          <p:cNvPr id="48" name="TextBox 48"/>
          <p:cNvSpPr txBox="1"/>
          <p:nvPr/>
        </p:nvSpPr>
        <p:spPr>
          <a:xfrm>
            <a:off x="14533519" y="3789047"/>
            <a:ext cx="2495132" cy="742950"/>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Typically 1-6 years</a:t>
            </a:r>
          </a:p>
        </p:txBody>
      </p:sp>
      <p:sp>
        <p:nvSpPr>
          <p:cNvPr id="49" name="TextBox 49"/>
          <p:cNvSpPr txBox="1"/>
          <p:nvPr/>
        </p:nvSpPr>
        <p:spPr>
          <a:xfrm>
            <a:off x="3262453" y="7163692"/>
            <a:ext cx="2495132" cy="742950"/>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Real responsibilities</a:t>
            </a:r>
          </a:p>
        </p:txBody>
      </p:sp>
      <p:sp>
        <p:nvSpPr>
          <p:cNvPr id="50" name="TextBox 50"/>
          <p:cNvSpPr txBox="1"/>
          <p:nvPr/>
        </p:nvSpPr>
        <p:spPr>
          <a:xfrm>
            <a:off x="6498444" y="7535167"/>
            <a:ext cx="2495132" cy="371475"/>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Contract</a:t>
            </a:r>
          </a:p>
        </p:txBody>
      </p:sp>
      <p:sp>
        <p:nvSpPr>
          <p:cNvPr id="51" name="TextBox 51"/>
          <p:cNvSpPr txBox="1"/>
          <p:nvPr/>
        </p:nvSpPr>
        <p:spPr>
          <a:xfrm>
            <a:off x="9735031" y="7535167"/>
            <a:ext cx="2495132" cy="371475"/>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700+ standards</a:t>
            </a:r>
          </a:p>
        </p:txBody>
      </p:sp>
      <p:sp>
        <p:nvSpPr>
          <p:cNvPr id="52" name="TextBox 52"/>
          <p:cNvSpPr txBox="1"/>
          <p:nvPr/>
        </p:nvSpPr>
        <p:spPr>
          <a:xfrm>
            <a:off x="13041064" y="7163692"/>
            <a:ext cx="2495132" cy="742950"/>
          </a:xfrm>
          <a:prstGeom prst="rect">
            <a:avLst/>
          </a:prstGeom>
        </p:spPr>
        <p:txBody>
          <a:bodyPr lIns="0" tIns="0" rIns="0" bIns="0" rtlCol="0" anchor="t">
            <a:spAutoFit/>
          </a:bodyPr>
          <a:lstStyle/>
          <a:p>
            <a:pPr algn="ctr">
              <a:lnSpc>
                <a:spcPts val="2999"/>
              </a:lnSpc>
            </a:pPr>
            <a:r>
              <a:rPr lang="en-US" sz="2499">
                <a:solidFill>
                  <a:srgbClr val="000000"/>
                </a:solidFill>
                <a:latin typeface="Lato 1 Bold"/>
                <a:ea typeface="Lato 1 Bold"/>
                <a:cs typeface="Lato 1 Bold"/>
                <a:sym typeface="Lato 1 Bold"/>
              </a:rPr>
              <a:t>Not the easy option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fade">
                                      <p:cBhvr>
                                        <p:cTn id="30" dur="500"/>
                                        <p:tgtEl>
                                          <p:spTgt spid="4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fade">
                                      <p:cBhvr>
                                        <p:cTn id="53" dur="500"/>
                                        <p:tgtEl>
                                          <p:spTgt spid="48"/>
                                        </p:tgtEl>
                                      </p:cBhvr>
                                    </p:animEffect>
                                  </p:childTnLst>
                                </p:cTn>
                              </p:par>
                            </p:childTnLst>
                          </p:cTn>
                        </p:par>
                        <p:par>
                          <p:cTn id="54" fill="hold">
                            <p:stCondLst>
                              <p:cond delay="2500"/>
                            </p:stCondLst>
                            <p:childTnLst>
                              <p:par>
                                <p:cTn id="55" presetID="10" presetClass="entr" presetSubtype="0"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500"/>
                                        <p:tgtEl>
                                          <p:spTgt spid="3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9"/>
                                        </p:tgtEl>
                                        <p:attrNameLst>
                                          <p:attrName>style.visibility</p:attrName>
                                        </p:attrNameLst>
                                      </p:cBhvr>
                                      <p:to>
                                        <p:strVal val="visible"/>
                                      </p:to>
                                    </p:set>
                                    <p:animEffect transition="in" filter="fade">
                                      <p:cBhvr>
                                        <p:cTn id="63" dur="500"/>
                                        <p:tgtEl>
                                          <p:spTgt spid="49"/>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500"/>
                                        <p:tgtEl>
                                          <p:spTgt spid="3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fade">
                                      <p:cBhvr>
                                        <p:cTn id="73" dur="500"/>
                                        <p:tgtEl>
                                          <p:spTgt spid="50"/>
                                        </p:tgtEl>
                                      </p:cBhvr>
                                    </p:animEffect>
                                  </p:childTnLst>
                                </p:cTn>
                              </p:par>
                            </p:childTnLst>
                          </p:cTn>
                        </p:par>
                        <p:par>
                          <p:cTn id="74" fill="hold">
                            <p:stCondLst>
                              <p:cond delay="3500"/>
                            </p:stCondLst>
                            <p:childTnLst>
                              <p:par>
                                <p:cTn id="75" presetID="10" presetClass="entr" presetSubtype="0" fill="hold" grpId="0" nodeType="afterEffect">
                                  <p:stCondLst>
                                    <p:cond delay="0"/>
                                  </p:stCondLst>
                                  <p:childTnLst>
                                    <p:set>
                                      <p:cBhvr>
                                        <p:cTn id="76" dur="1" fill="hold">
                                          <p:stCondLst>
                                            <p:cond delay="0"/>
                                          </p:stCondLst>
                                        </p:cTn>
                                        <p:tgtEl>
                                          <p:spTgt spid="51"/>
                                        </p:tgtEl>
                                        <p:attrNameLst>
                                          <p:attrName>style.visibility</p:attrName>
                                        </p:attrNameLst>
                                      </p:cBhvr>
                                      <p:to>
                                        <p:strVal val="visible"/>
                                      </p:to>
                                    </p:set>
                                    <p:animEffect transition="in" filter="fade">
                                      <p:cBhvr>
                                        <p:cTn id="77" dur="500"/>
                                        <p:tgtEl>
                                          <p:spTgt spid="51"/>
                                        </p:tgtEl>
                                      </p:cBhvr>
                                    </p:animEffect>
                                  </p:childTnLst>
                                </p:cTn>
                              </p:par>
                              <p:par>
                                <p:cTn id="78" presetID="10" presetClass="entr" presetSubtype="0" fill="hold" nodeType="with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fade">
                                      <p:cBhvr>
                                        <p:cTn id="80" dur="500"/>
                                        <p:tgtEl>
                                          <p:spTgt spid="2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fade">
                                      <p:cBhvr>
                                        <p:cTn id="83" dur="500"/>
                                        <p:tgtEl>
                                          <p:spTgt spid="42"/>
                                        </p:tgtEl>
                                      </p:cBhvr>
                                    </p:animEffect>
                                  </p:childTnLst>
                                </p:cTn>
                              </p:par>
                            </p:childTnLst>
                          </p:cTn>
                        </p:par>
                        <p:par>
                          <p:cTn id="84" fill="hold">
                            <p:stCondLst>
                              <p:cond delay="4000"/>
                            </p:stCondLst>
                            <p:childTnLst>
                              <p:par>
                                <p:cTn id="85" presetID="10" presetClass="entr" presetSubtype="0" fill="hold" nodeType="after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fade">
                                      <p:cBhvr>
                                        <p:cTn id="87" dur="500"/>
                                        <p:tgtEl>
                                          <p:spTgt spid="31"/>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41"/>
                                        </p:tgtEl>
                                        <p:attrNameLst>
                                          <p:attrName>style.visibility</p:attrName>
                                        </p:attrNameLst>
                                      </p:cBhvr>
                                      <p:to>
                                        <p:strVal val="visible"/>
                                      </p:to>
                                    </p:set>
                                    <p:animEffect transition="in" filter="fade">
                                      <p:cBhvr>
                                        <p:cTn id="90" dur="500"/>
                                        <p:tgtEl>
                                          <p:spTgt spid="41"/>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52"/>
                                        </p:tgtEl>
                                        <p:attrNameLst>
                                          <p:attrName>style.visibility</p:attrName>
                                        </p:attrNameLst>
                                      </p:cBhvr>
                                      <p:to>
                                        <p:strVal val="visible"/>
                                      </p:to>
                                    </p:set>
                                    <p:animEffect transition="in" filter="fade">
                                      <p:cBhvr>
                                        <p:cTn id="9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animBg="1"/>
      <p:bldP spid="39" grpId="0" animBg="1"/>
      <p:bldP spid="40" grpId="0" animBg="1"/>
      <p:bldP spid="41" grpId="0" animBg="1"/>
      <p:bldP spid="42" grpId="0" animBg="1"/>
      <p:bldP spid="44" grpId="0"/>
      <p:bldP spid="45" grpId="0"/>
      <p:bldP spid="46" grpId="0"/>
      <p:bldP spid="47" grpId="0"/>
      <p:bldP spid="48" grpId="0"/>
      <p:bldP spid="49" grpId="0"/>
      <p:bldP spid="50" grpId="0"/>
      <p:bldP spid="51" grpId="0"/>
      <p:bldP spid="5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grpSp>
        <p:nvGrpSpPr>
          <p:cNvPr id="7" name="Group 7"/>
          <p:cNvGrpSpPr/>
          <p:nvPr/>
        </p:nvGrpSpPr>
        <p:grpSpPr>
          <a:xfrm>
            <a:off x="1976266" y="2920179"/>
            <a:ext cx="3086100" cy="3086100"/>
            <a:chOff x="0" y="0"/>
            <a:chExt cx="812800" cy="812800"/>
          </a:xfrm>
        </p:grpSpPr>
        <p:sp>
          <p:nvSpPr>
            <p:cNvPr id="8" name="Freeform 8"/>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9" name="TextBox 9"/>
            <p:cNvSpPr txBox="1"/>
            <p:nvPr/>
          </p:nvSpPr>
          <p:spPr>
            <a:xfrm>
              <a:off x="0" y="0"/>
              <a:ext cx="812800" cy="812800"/>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Equivalent to:</a:t>
              </a:r>
            </a:p>
            <a:p>
              <a:pPr algn="ctr">
                <a:lnSpc>
                  <a:spcPts val="2999"/>
                </a:lnSpc>
              </a:pPr>
              <a:endParaRPr lang="en-US" sz="2499">
                <a:solidFill>
                  <a:srgbClr val="000000"/>
                </a:solidFill>
                <a:latin typeface="Lato 1 Bold"/>
                <a:ea typeface="Lato 1 Bold"/>
                <a:cs typeface="Lato 1 Bold"/>
                <a:sym typeface="Lato 1 Bold"/>
              </a:endParaRPr>
            </a:p>
            <a:p>
              <a:pPr algn="ctr">
                <a:lnSpc>
                  <a:spcPts val="2999"/>
                </a:lnSpc>
              </a:pPr>
              <a:r>
                <a:rPr lang="en-US" sz="2499">
                  <a:solidFill>
                    <a:srgbClr val="000000"/>
                  </a:solidFill>
                  <a:latin typeface="Lato 1"/>
                  <a:ea typeface="Lato 1"/>
                  <a:cs typeface="Lato 1"/>
                  <a:sym typeface="Lato 1"/>
                </a:rPr>
                <a:t>5 GCSE passes at grade 9-4 (A*-C)</a:t>
              </a:r>
            </a:p>
          </p:txBody>
        </p:sp>
      </p:grpSp>
      <p:grpSp>
        <p:nvGrpSpPr>
          <p:cNvPr id="10" name="Group 10"/>
          <p:cNvGrpSpPr/>
          <p:nvPr/>
        </p:nvGrpSpPr>
        <p:grpSpPr>
          <a:xfrm>
            <a:off x="2332994" y="2504443"/>
            <a:ext cx="2372645" cy="831471"/>
            <a:chOff x="0" y="0"/>
            <a:chExt cx="624894" cy="218988"/>
          </a:xfrm>
        </p:grpSpPr>
        <p:sp>
          <p:nvSpPr>
            <p:cNvPr id="11" name="Freeform 11"/>
            <p:cNvSpPr/>
            <p:nvPr/>
          </p:nvSpPr>
          <p:spPr>
            <a:xfrm>
              <a:off x="0" y="0"/>
              <a:ext cx="624894" cy="218988"/>
            </a:xfrm>
            <a:custGeom>
              <a:avLst/>
              <a:gdLst/>
              <a:ahLst/>
              <a:cxnLst/>
              <a:rect l="l" t="t" r="r" b="b"/>
              <a:pathLst>
                <a:path w="624894" h="218988">
                  <a:moveTo>
                    <a:pt x="109494" y="0"/>
                  </a:moveTo>
                  <a:lnTo>
                    <a:pt x="515400" y="0"/>
                  </a:lnTo>
                  <a:cubicBezTo>
                    <a:pt x="544440" y="0"/>
                    <a:pt x="572290" y="11536"/>
                    <a:pt x="592824" y="32070"/>
                  </a:cubicBezTo>
                  <a:cubicBezTo>
                    <a:pt x="613358" y="52604"/>
                    <a:pt x="624894" y="80455"/>
                    <a:pt x="624894" y="109494"/>
                  </a:cubicBezTo>
                  <a:lnTo>
                    <a:pt x="624894" y="109494"/>
                  </a:lnTo>
                  <a:cubicBezTo>
                    <a:pt x="624894" y="138534"/>
                    <a:pt x="613358" y="166384"/>
                    <a:pt x="592824" y="186918"/>
                  </a:cubicBezTo>
                  <a:cubicBezTo>
                    <a:pt x="572290" y="207452"/>
                    <a:pt x="544440" y="218988"/>
                    <a:pt x="515400"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00A8A8"/>
            </a:solidFill>
          </p:spPr>
          <p:txBody>
            <a:bodyPr/>
            <a:lstStyle/>
            <a:p>
              <a:endParaRPr lang="en-GB"/>
            </a:p>
          </p:txBody>
        </p:sp>
        <p:sp>
          <p:nvSpPr>
            <p:cNvPr id="12" name="TextBox 12"/>
            <p:cNvSpPr txBox="1"/>
            <p:nvPr/>
          </p:nvSpPr>
          <p:spPr>
            <a:xfrm>
              <a:off x="0" y="0"/>
              <a:ext cx="624894" cy="218988"/>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Intermediate</a:t>
              </a:r>
            </a:p>
          </p:txBody>
        </p:sp>
      </p:grpSp>
      <p:grpSp>
        <p:nvGrpSpPr>
          <p:cNvPr id="13" name="Group 13"/>
          <p:cNvGrpSpPr/>
          <p:nvPr/>
        </p:nvGrpSpPr>
        <p:grpSpPr>
          <a:xfrm>
            <a:off x="5646168" y="2920179"/>
            <a:ext cx="3086100" cy="3086100"/>
            <a:chOff x="0" y="0"/>
            <a:chExt cx="812800" cy="812800"/>
          </a:xfrm>
        </p:grpSpPr>
        <p:sp>
          <p:nvSpPr>
            <p:cNvPr id="14" name="Freeform 14"/>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15" name="TextBox 15"/>
            <p:cNvSpPr txBox="1"/>
            <p:nvPr/>
          </p:nvSpPr>
          <p:spPr>
            <a:xfrm>
              <a:off x="0" y="0"/>
              <a:ext cx="812800" cy="812800"/>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Equivalent to:</a:t>
              </a:r>
            </a:p>
            <a:p>
              <a:pPr algn="ctr">
                <a:lnSpc>
                  <a:spcPts val="2999"/>
                </a:lnSpc>
              </a:pPr>
              <a:endParaRPr lang="en-US" sz="2499">
                <a:solidFill>
                  <a:srgbClr val="000000"/>
                </a:solidFill>
                <a:latin typeface="Lato 1 Bold"/>
                <a:ea typeface="Lato 1 Bold"/>
                <a:cs typeface="Lato 1 Bold"/>
                <a:sym typeface="Lato 1 Bold"/>
              </a:endParaRPr>
            </a:p>
            <a:p>
              <a:pPr algn="ctr">
                <a:lnSpc>
                  <a:spcPts val="2999"/>
                </a:lnSpc>
              </a:pPr>
              <a:r>
                <a:rPr lang="en-US" sz="2499">
                  <a:solidFill>
                    <a:srgbClr val="000000"/>
                  </a:solidFill>
                  <a:latin typeface="Lato 1"/>
                  <a:ea typeface="Lato 1"/>
                  <a:cs typeface="Lato 1"/>
                  <a:sym typeface="Lato 1"/>
                </a:rPr>
                <a:t>2 A levels / </a:t>
              </a:r>
            </a:p>
            <a:p>
              <a:pPr algn="ctr">
                <a:lnSpc>
                  <a:spcPts val="2999"/>
                </a:lnSpc>
              </a:pPr>
              <a:r>
                <a:rPr lang="en-US" sz="2499">
                  <a:solidFill>
                    <a:srgbClr val="000000"/>
                  </a:solidFill>
                  <a:latin typeface="Lato 1"/>
                  <a:ea typeface="Lato 1"/>
                  <a:cs typeface="Lato 1"/>
                  <a:sym typeface="Lato 1"/>
                </a:rPr>
                <a:t>International Baccalaureate</a:t>
              </a:r>
            </a:p>
          </p:txBody>
        </p:sp>
      </p:grpSp>
      <p:grpSp>
        <p:nvGrpSpPr>
          <p:cNvPr id="16" name="Group 16"/>
          <p:cNvGrpSpPr/>
          <p:nvPr/>
        </p:nvGrpSpPr>
        <p:grpSpPr>
          <a:xfrm>
            <a:off x="6002895" y="2504443"/>
            <a:ext cx="2372645" cy="831471"/>
            <a:chOff x="0" y="0"/>
            <a:chExt cx="624894" cy="218988"/>
          </a:xfrm>
        </p:grpSpPr>
        <p:sp>
          <p:nvSpPr>
            <p:cNvPr id="17" name="Freeform 17"/>
            <p:cNvSpPr/>
            <p:nvPr/>
          </p:nvSpPr>
          <p:spPr>
            <a:xfrm>
              <a:off x="0" y="0"/>
              <a:ext cx="624894" cy="218988"/>
            </a:xfrm>
            <a:custGeom>
              <a:avLst/>
              <a:gdLst/>
              <a:ahLst/>
              <a:cxnLst/>
              <a:rect l="l" t="t" r="r" b="b"/>
              <a:pathLst>
                <a:path w="624894" h="218988">
                  <a:moveTo>
                    <a:pt x="109494" y="0"/>
                  </a:moveTo>
                  <a:lnTo>
                    <a:pt x="515400" y="0"/>
                  </a:lnTo>
                  <a:cubicBezTo>
                    <a:pt x="544440" y="0"/>
                    <a:pt x="572290" y="11536"/>
                    <a:pt x="592824" y="32070"/>
                  </a:cubicBezTo>
                  <a:cubicBezTo>
                    <a:pt x="613358" y="52604"/>
                    <a:pt x="624894" y="80455"/>
                    <a:pt x="624894" y="109494"/>
                  </a:cubicBezTo>
                  <a:lnTo>
                    <a:pt x="624894" y="109494"/>
                  </a:lnTo>
                  <a:cubicBezTo>
                    <a:pt x="624894" y="138534"/>
                    <a:pt x="613358" y="166384"/>
                    <a:pt x="592824" y="186918"/>
                  </a:cubicBezTo>
                  <a:cubicBezTo>
                    <a:pt x="572290" y="207452"/>
                    <a:pt x="544440" y="218988"/>
                    <a:pt x="515400"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FF5757"/>
            </a:solidFill>
          </p:spPr>
          <p:txBody>
            <a:bodyPr/>
            <a:lstStyle/>
            <a:p>
              <a:endParaRPr lang="en-GB"/>
            </a:p>
          </p:txBody>
        </p:sp>
        <p:sp>
          <p:nvSpPr>
            <p:cNvPr id="18" name="TextBox 18"/>
            <p:cNvSpPr txBox="1"/>
            <p:nvPr/>
          </p:nvSpPr>
          <p:spPr>
            <a:xfrm>
              <a:off x="0" y="0"/>
              <a:ext cx="624894" cy="218988"/>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Advanced</a:t>
              </a:r>
            </a:p>
          </p:txBody>
        </p:sp>
      </p:grpSp>
      <p:grpSp>
        <p:nvGrpSpPr>
          <p:cNvPr id="19" name="Group 19"/>
          <p:cNvGrpSpPr/>
          <p:nvPr/>
        </p:nvGrpSpPr>
        <p:grpSpPr>
          <a:xfrm>
            <a:off x="2332994" y="6307781"/>
            <a:ext cx="2372645" cy="579755"/>
            <a:chOff x="0" y="0"/>
            <a:chExt cx="624894" cy="152693"/>
          </a:xfrm>
        </p:grpSpPr>
        <p:sp>
          <p:nvSpPr>
            <p:cNvPr id="20" name="Freeform 20"/>
            <p:cNvSpPr/>
            <p:nvPr/>
          </p:nvSpPr>
          <p:spPr>
            <a:xfrm>
              <a:off x="0" y="0"/>
              <a:ext cx="624894" cy="152693"/>
            </a:xfrm>
            <a:custGeom>
              <a:avLst/>
              <a:gdLst/>
              <a:ahLst/>
              <a:cxnLst/>
              <a:rect l="l" t="t" r="r" b="b"/>
              <a:pathLst>
                <a:path w="624894" h="152693">
                  <a:moveTo>
                    <a:pt x="76346" y="0"/>
                  </a:moveTo>
                  <a:lnTo>
                    <a:pt x="548548" y="0"/>
                  </a:lnTo>
                  <a:cubicBezTo>
                    <a:pt x="590713" y="0"/>
                    <a:pt x="624894" y="34181"/>
                    <a:pt x="624894" y="76346"/>
                  </a:cubicBezTo>
                  <a:lnTo>
                    <a:pt x="624894" y="76346"/>
                  </a:lnTo>
                  <a:cubicBezTo>
                    <a:pt x="624894" y="96595"/>
                    <a:pt x="616850" y="116014"/>
                    <a:pt x="602533" y="130331"/>
                  </a:cubicBezTo>
                  <a:cubicBezTo>
                    <a:pt x="588215" y="144649"/>
                    <a:pt x="568796" y="152693"/>
                    <a:pt x="548548"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21" name="TextBox 21"/>
            <p:cNvSpPr txBox="1"/>
            <p:nvPr/>
          </p:nvSpPr>
          <p:spPr>
            <a:xfrm>
              <a:off x="0" y="0"/>
              <a:ext cx="624894" cy="152693"/>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Level 2</a:t>
              </a:r>
            </a:p>
          </p:txBody>
        </p:sp>
      </p:grpSp>
      <p:grpSp>
        <p:nvGrpSpPr>
          <p:cNvPr id="22" name="Group 22"/>
          <p:cNvGrpSpPr/>
          <p:nvPr/>
        </p:nvGrpSpPr>
        <p:grpSpPr>
          <a:xfrm>
            <a:off x="6002895" y="6307781"/>
            <a:ext cx="2372645" cy="579755"/>
            <a:chOff x="0" y="0"/>
            <a:chExt cx="624894" cy="152693"/>
          </a:xfrm>
        </p:grpSpPr>
        <p:sp>
          <p:nvSpPr>
            <p:cNvPr id="23" name="Freeform 23"/>
            <p:cNvSpPr/>
            <p:nvPr/>
          </p:nvSpPr>
          <p:spPr>
            <a:xfrm>
              <a:off x="0" y="0"/>
              <a:ext cx="624894" cy="152693"/>
            </a:xfrm>
            <a:custGeom>
              <a:avLst/>
              <a:gdLst/>
              <a:ahLst/>
              <a:cxnLst/>
              <a:rect l="l" t="t" r="r" b="b"/>
              <a:pathLst>
                <a:path w="624894" h="152693">
                  <a:moveTo>
                    <a:pt x="76346" y="0"/>
                  </a:moveTo>
                  <a:lnTo>
                    <a:pt x="548548" y="0"/>
                  </a:lnTo>
                  <a:cubicBezTo>
                    <a:pt x="590713" y="0"/>
                    <a:pt x="624894" y="34181"/>
                    <a:pt x="624894" y="76346"/>
                  </a:cubicBezTo>
                  <a:lnTo>
                    <a:pt x="624894" y="76346"/>
                  </a:lnTo>
                  <a:cubicBezTo>
                    <a:pt x="624894" y="96595"/>
                    <a:pt x="616850" y="116014"/>
                    <a:pt x="602533" y="130331"/>
                  </a:cubicBezTo>
                  <a:cubicBezTo>
                    <a:pt x="588215" y="144649"/>
                    <a:pt x="568796" y="152693"/>
                    <a:pt x="548548"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24" name="TextBox 24"/>
            <p:cNvSpPr txBox="1"/>
            <p:nvPr/>
          </p:nvSpPr>
          <p:spPr>
            <a:xfrm>
              <a:off x="0" y="0"/>
              <a:ext cx="624894" cy="152693"/>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Level 3</a:t>
              </a:r>
            </a:p>
          </p:txBody>
        </p:sp>
      </p:grpSp>
      <p:grpSp>
        <p:nvGrpSpPr>
          <p:cNvPr id="25" name="Group 25"/>
          <p:cNvGrpSpPr/>
          <p:nvPr/>
        </p:nvGrpSpPr>
        <p:grpSpPr>
          <a:xfrm>
            <a:off x="9313293" y="2920179"/>
            <a:ext cx="3086100" cy="3086100"/>
            <a:chOff x="0" y="0"/>
            <a:chExt cx="812800" cy="812800"/>
          </a:xfrm>
        </p:grpSpPr>
        <p:sp>
          <p:nvSpPr>
            <p:cNvPr id="26" name="Freeform 26"/>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27" name="TextBox 27"/>
            <p:cNvSpPr txBox="1"/>
            <p:nvPr/>
          </p:nvSpPr>
          <p:spPr>
            <a:xfrm>
              <a:off x="0" y="0"/>
              <a:ext cx="812800" cy="812800"/>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Equivalent to:</a:t>
              </a:r>
            </a:p>
            <a:p>
              <a:pPr algn="ctr">
                <a:lnSpc>
                  <a:spcPts val="2999"/>
                </a:lnSpc>
              </a:pPr>
              <a:endParaRPr lang="en-US" sz="2499">
                <a:solidFill>
                  <a:srgbClr val="000000"/>
                </a:solidFill>
                <a:latin typeface="Lato 1 Bold"/>
                <a:ea typeface="Lato 1 Bold"/>
                <a:cs typeface="Lato 1 Bold"/>
                <a:sym typeface="Lato 1 Bold"/>
              </a:endParaRPr>
            </a:p>
            <a:p>
              <a:pPr algn="ctr">
                <a:lnSpc>
                  <a:spcPts val="2999"/>
                </a:lnSpc>
              </a:pPr>
              <a:r>
                <a:rPr lang="en-US" sz="2499">
                  <a:solidFill>
                    <a:srgbClr val="000000"/>
                  </a:solidFill>
                  <a:latin typeface="Lato 1"/>
                  <a:ea typeface="Lato 1"/>
                  <a:cs typeface="Lato 1"/>
                  <a:sym typeface="Lato 1"/>
                </a:rPr>
                <a:t>Foundation degree and above</a:t>
              </a:r>
            </a:p>
          </p:txBody>
        </p:sp>
      </p:grpSp>
      <p:grpSp>
        <p:nvGrpSpPr>
          <p:cNvPr id="28" name="Group 28"/>
          <p:cNvGrpSpPr/>
          <p:nvPr/>
        </p:nvGrpSpPr>
        <p:grpSpPr>
          <a:xfrm>
            <a:off x="9670020" y="2504443"/>
            <a:ext cx="2372645" cy="831471"/>
            <a:chOff x="0" y="0"/>
            <a:chExt cx="624894" cy="218988"/>
          </a:xfrm>
        </p:grpSpPr>
        <p:sp>
          <p:nvSpPr>
            <p:cNvPr id="29" name="Freeform 29"/>
            <p:cNvSpPr/>
            <p:nvPr/>
          </p:nvSpPr>
          <p:spPr>
            <a:xfrm>
              <a:off x="0" y="0"/>
              <a:ext cx="624894" cy="218988"/>
            </a:xfrm>
            <a:custGeom>
              <a:avLst/>
              <a:gdLst/>
              <a:ahLst/>
              <a:cxnLst/>
              <a:rect l="l" t="t" r="r" b="b"/>
              <a:pathLst>
                <a:path w="624894" h="218988">
                  <a:moveTo>
                    <a:pt x="109494" y="0"/>
                  </a:moveTo>
                  <a:lnTo>
                    <a:pt x="515400" y="0"/>
                  </a:lnTo>
                  <a:cubicBezTo>
                    <a:pt x="544440" y="0"/>
                    <a:pt x="572290" y="11536"/>
                    <a:pt x="592824" y="32070"/>
                  </a:cubicBezTo>
                  <a:cubicBezTo>
                    <a:pt x="613358" y="52604"/>
                    <a:pt x="624894" y="80455"/>
                    <a:pt x="624894" y="109494"/>
                  </a:cubicBezTo>
                  <a:lnTo>
                    <a:pt x="624894" y="109494"/>
                  </a:lnTo>
                  <a:cubicBezTo>
                    <a:pt x="624894" y="138534"/>
                    <a:pt x="613358" y="166384"/>
                    <a:pt x="592824" y="186918"/>
                  </a:cubicBezTo>
                  <a:cubicBezTo>
                    <a:pt x="572290" y="207452"/>
                    <a:pt x="544440" y="218988"/>
                    <a:pt x="515400"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525E93"/>
            </a:solidFill>
          </p:spPr>
          <p:txBody>
            <a:bodyPr/>
            <a:lstStyle/>
            <a:p>
              <a:endParaRPr lang="en-GB"/>
            </a:p>
          </p:txBody>
        </p:sp>
        <p:sp>
          <p:nvSpPr>
            <p:cNvPr id="30" name="TextBox 30"/>
            <p:cNvSpPr txBox="1"/>
            <p:nvPr/>
          </p:nvSpPr>
          <p:spPr>
            <a:xfrm>
              <a:off x="0" y="0"/>
              <a:ext cx="624894" cy="218988"/>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Higher</a:t>
              </a:r>
            </a:p>
          </p:txBody>
        </p:sp>
      </p:grpSp>
      <p:grpSp>
        <p:nvGrpSpPr>
          <p:cNvPr id="31" name="Group 31"/>
          <p:cNvGrpSpPr/>
          <p:nvPr/>
        </p:nvGrpSpPr>
        <p:grpSpPr>
          <a:xfrm>
            <a:off x="9670020" y="6307781"/>
            <a:ext cx="2372645" cy="579755"/>
            <a:chOff x="0" y="0"/>
            <a:chExt cx="624894" cy="152693"/>
          </a:xfrm>
        </p:grpSpPr>
        <p:sp>
          <p:nvSpPr>
            <p:cNvPr id="32" name="Freeform 32"/>
            <p:cNvSpPr/>
            <p:nvPr/>
          </p:nvSpPr>
          <p:spPr>
            <a:xfrm>
              <a:off x="0" y="0"/>
              <a:ext cx="624894" cy="152693"/>
            </a:xfrm>
            <a:custGeom>
              <a:avLst/>
              <a:gdLst/>
              <a:ahLst/>
              <a:cxnLst/>
              <a:rect l="l" t="t" r="r" b="b"/>
              <a:pathLst>
                <a:path w="624894" h="152693">
                  <a:moveTo>
                    <a:pt x="76346" y="0"/>
                  </a:moveTo>
                  <a:lnTo>
                    <a:pt x="548548" y="0"/>
                  </a:lnTo>
                  <a:cubicBezTo>
                    <a:pt x="590713" y="0"/>
                    <a:pt x="624894" y="34181"/>
                    <a:pt x="624894" y="76346"/>
                  </a:cubicBezTo>
                  <a:lnTo>
                    <a:pt x="624894" y="76346"/>
                  </a:lnTo>
                  <a:cubicBezTo>
                    <a:pt x="624894" y="96595"/>
                    <a:pt x="616850" y="116014"/>
                    <a:pt x="602533" y="130331"/>
                  </a:cubicBezTo>
                  <a:cubicBezTo>
                    <a:pt x="588215" y="144649"/>
                    <a:pt x="568796" y="152693"/>
                    <a:pt x="548548"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33" name="TextBox 33"/>
            <p:cNvSpPr txBox="1"/>
            <p:nvPr/>
          </p:nvSpPr>
          <p:spPr>
            <a:xfrm>
              <a:off x="0" y="0"/>
              <a:ext cx="624894" cy="152693"/>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Levels 4-7</a:t>
              </a:r>
            </a:p>
          </p:txBody>
        </p:sp>
      </p:grpSp>
      <p:grpSp>
        <p:nvGrpSpPr>
          <p:cNvPr id="34" name="Group 34"/>
          <p:cNvGrpSpPr/>
          <p:nvPr/>
        </p:nvGrpSpPr>
        <p:grpSpPr>
          <a:xfrm>
            <a:off x="12980418" y="2920179"/>
            <a:ext cx="3086100" cy="3086100"/>
            <a:chOff x="0" y="0"/>
            <a:chExt cx="812800" cy="812800"/>
          </a:xfrm>
        </p:grpSpPr>
        <p:sp>
          <p:nvSpPr>
            <p:cNvPr id="35" name="Freeform 35"/>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36" name="TextBox 36"/>
            <p:cNvSpPr txBox="1"/>
            <p:nvPr/>
          </p:nvSpPr>
          <p:spPr>
            <a:xfrm>
              <a:off x="0" y="0"/>
              <a:ext cx="812800" cy="812800"/>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Equivalent to:</a:t>
              </a:r>
            </a:p>
            <a:p>
              <a:pPr algn="ctr">
                <a:lnSpc>
                  <a:spcPts val="2999"/>
                </a:lnSpc>
              </a:pPr>
              <a:endParaRPr lang="en-US" sz="2499">
                <a:solidFill>
                  <a:srgbClr val="000000"/>
                </a:solidFill>
                <a:latin typeface="Lato 1 Bold"/>
                <a:ea typeface="Lato 1 Bold"/>
                <a:cs typeface="Lato 1 Bold"/>
                <a:sym typeface="Lato 1 Bold"/>
              </a:endParaRPr>
            </a:p>
            <a:p>
              <a:pPr algn="ctr">
                <a:lnSpc>
                  <a:spcPts val="2999"/>
                </a:lnSpc>
              </a:pPr>
              <a:r>
                <a:rPr lang="en-US" sz="2499">
                  <a:solidFill>
                    <a:srgbClr val="000000"/>
                  </a:solidFill>
                  <a:latin typeface="Lato 1"/>
                  <a:ea typeface="Lato 1"/>
                  <a:cs typeface="Lato 1"/>
                  <a:sym typeface="Lato 1"/>
                </a:rPr>
                <a:t>Bachelors or </a:t>
              </a:r>
            </a:p>
            <a:p>
              <a:pPr algn="ctr">
                <a:lnSpc>
                  <a:spcPts val="2999"/>
                </a:lnSpc>
              </a:pPr>
              <a:r>
                <a:rPr lang="en-US" sz="2499">
                  <a:solidFill>
                    <a:srgbClr val="000000"/>
                  </a:solidFill>
                  <a:latin typeface="Lato 1"/>
                  <a:ea typeface="Lato 1"/>
                  <a:cs typeface="Lato 1"/>
                  <a:sym typeface="Lato 1"/>
                </a:rPr>
                <a:t>masters degree</a:t>
              </a:r>
            </a:p>
          </p:txBody>
        </p:sp>
      </p:grpSp>
      <p:grpSp>
        <p:nvGrpSpPr>
          <p:cNvPr id="37" name="Group 37"/>
          <p:cNvGrpSpPr/>
          <p:nvPr/>
        </p:nvGrpSpPr>
        <p:grpSpPr>
          <a:xfrm>
            <a:off x="13337145" y="2504443"/>
            <a:ext cx="2372645" cy="831471"/>
            <a:chOff x="0" y="0"/>
            <a:chExt cx="624894" cy="218988"/>
          </a:xfrm>
        </p:grpSpPr>
        <p:sp>
          <p:nvSpPr>
            <p:cNvPr id="38" name="Freeform 38"/>
            <p:cNvSpPr/>
            <p:nvPr/>
          </p:nvSpPr>
          <p:spPr>
            <a:xfrm>
              <a:off x="0" y="0"/>
              <a:ext cx="624894" cy="218988"/>
            </a:xfrm>
            <a:custGeom>
              <a:avLst/>
              <a:gdLst/>
              <a:ahLst/>
              <a:cxnLst/>
              <a:rect l="l" t="t" r="r" b="b"/>
              <a:pathLst>
                <a:path w="624894" h="218988">
                  <a:moveTo>
                    <a:pt x="109494" y="0"/>
                  </a:moveTo>
                  <a:lnTo>
                    <a:pt x="515400" y="0"/>
                  </a:lnTo>
                  <a:cubicBezTo>
                    <a:pt x="544440" y="0"/>
                    <a:pt x="572290" y="11536"/>
                    <a:pt x="592824" y="32070"/>
                  </a:cubicBezTo>
                  <a:cubicBezTo>
                    <a:pt x="613358" y="52604"/>
                    <a:pt x="624894" y="80455"/>
                    <a:pt x="624894" y="109494"/>
                  </a:cubicBezTo>
                  <a:lnTo>
                    <a:pt x="624894" y="109494"/>
                  </a:lnTo>
                  <a:cubicBezTo>
                    <a:pt x="624894" y="138534"/>
                    <a:pt x="613358" y="166384"/>
                    <a:pt x="592824" y="186918"/>
                  </a:cubicBezTo>
                  <a:cubicBezTo>
                    <a:pt x="572290" y="207452"/>
                    <a:pt x="544440" y="218988"/>
                    <a:pt x="515400"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006992"/>
            </a:solidFill>
          </p:spPr>
          <p:txBody>
            <a:bodyPr/>
            <a:lstStyle/>
            <a:p>
              <a:endParaRPr lang="en-GB"/>
            </a:p>
          </p:txBody>
        </p:sp>
        <p:sp>
          <p:nvSpPr>
            <p:cNvPr id="39" name="TextBox 39"/>
            <p:cNvSpPr txBox="1"/>
            <p:nvPr/>
          </p:nvSpPr>
          <p:spPr>
            <a:xfrm>
              <a:off x="0" y="0"/>
              <a:ext cx="624894" cy="218988"/>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Degree</a:t>
              </a:r>
            </a:p>
          </p:txBody>
        </p:sp>
      </p:grpSp>
      <p:grpSp>
        <p:nvGrpSpPr>
          <p:cNvPr id="40" name="Group 40"/>
          <p:cNvGrpSpPr/>
          <p:nvPr/>
        </p:nvGrpSpPr>
        <p:grpSpPr>
          <a:xfrm>
            <a:off x="13337145" y="6307781"/>
            <a:ext cx="2372645" cy="579755"/>
            <a:chOff x="0" y="0"/>
            <a:chExt cx="624894" cy="152693"/>
          </a:xfrm>
        </p:grpSpPr>
        <p:sp>
          <p:nvSpPr>
            <p:cNvPr id="41" name="Freeform 41"/>
            <p:cNvSpPr/>
            <p:nvPr/>
          </p:nvSpPr>
          <p:spPr>
            <a:xfrm>
              <a:off x="0" y="0"/>
              <a:ext cx="624894" cy="152693"/>
            </a:xfrm>
            <a:custGeom>
              <a:avLst/>
              <a:gdLst/>
              <a:ahLst/>
              <a:cxnLst/>
              <a:rect l="l" t="t" r="r" b="b"/>
              <a:pathLst>
                <a:path w="624894" h="152693">
                  <a:moveTo>
                    <a:pt x="76346" y="0"/>
                  </a:moveTo>
                  <a:lnTo>
                    <a:pt x="548548" y="0"/>
                  </a:lnTo>
                  <a:cubicBezTo>
                    <a:pt x="590713" y="0"/>
                    <a:pt x="624894" y="34181"/>
                    <a:pt x="624894" y="76346"/>
                  </a:cubicBezTo>
                  <a:lnTo>
                    <a:pt x="624894" y="76346"/>
                  </a:lnTo>
                  <a:cubicBezTo>
                    <a:pt x="624894" y="96595"/>
                    <a:pt x="616850" y="116014"/>
                    <a:pt x="602533" y="130331"/>
                  </a:cubicBezTo>
                  <a:cubicBezTo>
                    <a:pt x="588215" y="144649"/>
                    <a:pt x="568796" y="152693"/>
                    <a:pt x="548548"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42" name="TextBox 42"/>
            <p:cNvSpPr txBox="1"/>
            <p:nvPr/>
          </p:nvSpPr>
          <p:spPr>
            <a:xfrm>
              <a:off x="0" y="0"/>
              <a:ext cx="624894" cy="152693"/>
            </a:xfrm>
            <a:prstGeom prst="rect">
              <a:avLst/>
            </a:prstGeom>
          </p:spPr>
          <p:txBody>
            <a:bodyPr lIns="50800" tIns="50800" rIns="50800" bIns="50800" rtlCol="0" anchor="ctr"/>
            <a:lstStyle/>
            <a:p>
              <a:pPr algn="ctr">
                <a:lnSpc>
                  <a:spcPts val="2999"/>
                </a:lnSpc>
              </a:pPr>
              <a:r>
                <a:rPr lang="en-US" sz="2499">
                  <a:solidFill>
                    <a:srgbClr val="000000"/>
                  </a:solidFill>
                  <a:latin typeface="Lato 1 Bold"/>
                  <a:ea typeface="Lato 1 Bold"/>
                  <a:cs typeface="Lato 1 Bold"/>
                  <a:sym typeface="Lato 1 Bold"/>
                </a:rPr>
                <a:t>Levels 6 &amp; 7</a:t>
              </a:r>
            </a:p>
          </p:txBody>
        </p:sp>
      </p:grpSp>
      <p:sp>
        <p:nvSpPr>
          <p:cNvPr id="43" name="Freeform 43"/>
          <p:cNvSpPr/>
          <p:nvPr/>
        </p:nvSpPr>
        <p:spPr>
          <a:xfrm rot="-7699034">
            <a:off x="6765549" y="7553944"/>
            <a:ext cx="681418" cy="1287904"/>
          </a:xfrm>
          <a:custGeom>
            <a:avLst/>
            <a:gdLst/>
            <a:ahLst/>
            <a:cxnLst/>
            <a:rect l="l" t="t" r="r" b="b"/>
            <a:pathLst>
              <a:path w="681418" h="1287904">
                <a:moveTo>
                  <a:pt x="0" y="0"/>
                </a:moveTo>
                <a:lnTo>
                  <a:pt x="681418" y="0"/>
                </a:lnTo>
                <a:lnTo>
                  <a:pt x="681418" y="1287904"/>
                </a:lnTo>
                <a:lnTo>
                  <a:pt x="0" y="12879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4" name="TextBox 44"/>
          <p:cNvSpPr txBox="1"/>
          <p:nvPr/>
        </p:nvSpPr>
        <p:spPr>
          <a:xfrm>
            <a:off x="1028258" y="1011632"/>
            <a:ext cx="12813003"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Levels of apprenticeships</a:t>
            </a:r>
          </a:p>
        </p:txBody>
      </p:sp>
      <p:sp>
        <p:nvSpPr>
          <p:cNvPr id="45" name="Freeform 45"/>
          <p:cNvSpPr/>
          <p:nvPr/>
        </p:nvSpPr>
        <p:spPr>
          <a:xfrm rot="-7699034">
            <a:off x="10432674" y="7553944"/>
            <a:ext cx="681418" cy="1287904"/>
          </a:xfrm>
          <a:custGeom>
            <a:avLst/>
            <a:gdLst/>
            <a:ahLst/>
            <a:cxnLst/>
            <a:rect l="l" t="t" r="r" b="b"/>
            <a:pathLst>
              <a:path w="681418" h="1287904">
                <a:moveTo>
                  <a:pt x="0" y="0"/>
                </a:moveTo>
                <a:lnTo>
                  <a:pt x="681418" y="0"/>
                </a:lnTo>
                <a:lnTo>
                  <a:pt x="681418" y="1287904"/>
                </a:lnTo>
                <a:lnTo>
                  <a:pt x="0" y="128790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46" name="Freeform 46"/>
          <p:cNvSpPr/>
          <p:nvPr/>
        </p:nvSpPr>
        <p:spPr>
          <a:xfrm rot="-7699034">
            <a:off x="14099799" y="7591317"/>
            <a:ext cx="681418" cy="1287904"/>
          </a:xfrm>
          <a:custGeom>
            <a:avLst/>
            <a:gdLst/>
            <a:ahLst/>
            <a:cxnLst/>
            <a:rect l="l" t="t" r="r" b="b"/>
            <a:pathLst>
              <a:path w="681418" h="1287904">
                <a:moveTo>
                  <a:pt x="0" y="0"/>
                </a:moveTo>
                <a:lnTo>
                  <a:pt x="681418" y="0"/>
                </a:lnTo>
                <a:lnTo>
                  <a:pt x="681418" y="1287903"/>
                </a:lnTo>
                <a:lnTo>
                  <a:pt x="0" y="128790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47" name="Freeform 47"/>
          <p:cNvSpPr/>
          <p:nvPr/>
        </p:nvSpPr>
        <p:spPr>
          <a:xfrm rot="-7699034">
            <a:off x="3093797" y="7467874"/>
            <a:ext cx="681418" cy="1287904"/>
          </a:xfrm>
          <a:custGeom>
            <a:avLst/>
            <a:gdLst/>
            <a:ahLst/>
            <a:cxnLst/>
            <a:rect l="l" t="t" r="r" b="b"/>
            <a:pathLst>
              <a:path w="681418" h="1287904">
                <a:moveTo>
                  <a:pt x="0" y="0"/>
                </a:moveTo>
                <a:lnTo>
                  <a:pt x="681419" y="0"/>
                </a:lnTo>
                <a:lnTo>
                  <a:pt x="681419" y="1287904"/>
                </a:lnTo>
                <a:lnTo>
                  <a:pt x="0" y="128790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par>
                                <p:cTn id="31" presetID="10"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par>
                                <p:cTn id="38" presetID="10" presetClass="entr" presetSubtype="0" fill="hold"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fade">
                                      <p:cBhvr>
                                        <p:cTn id="48" dur="1000"/>
                                        <p:tgtEl>
                                          <p:spTgt spid="47"/>
                                        </p:tgtEl>
                                      </p:cBhvr>
                                    </p:animEffect>
                                    <p:anim calcmode="lin" valueType="num">
                                      <p:cBhvr>
                                        <p:cTn id="49" dur="1000" fill="hold"/>
                                        <p:tgtEl>
                                          <p:spTgt spid="47"/>
                                        </p:tgtEl>
                                        <p:attrNameLst>
                                          <p:attrName>ppt_x</p:attrName>
                                        </p:attrNameLst>
                                      </p:cBhvr>
                                      <p:tavLst>
                                        <p:tav tm="0">
                                          <p:val>
                                            <p:strVal val="#ppt_x"/>
                                          </p:val>
                                        </p:tav>
                                        <p:tav tm="100000">
                                          <p:val>
                                            <p:strVal val="#ppt_x"/>
                                          </p:val>
                                        </p:tav>
                                      </p:tavLst>
                                    </p:anim>
                                    <p:anim calcmode="lin" valueType="num">
                                      <p:cBhvr>
                                        <p:cTn id="50" dur="1000" fill="hold"/>
                                        <p:tgtEl>
                                          <p:spTgt spid="47"/>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42" presetClass="entr" presetSubtype="0" fill="hold" grpId="0" nodeType="after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1000"/>
                                        <p:tgtEl>
                                          <p:spTgt spid="43"/>
                                        </p:tgtEl>
                                      </p:cBhvr>
                                    </p:animEffect>
                                    <p:anim calcmode="lin" valueType="num">
                                      <p:cBhvr>
                                        <p:cTn id="55" dur="1000" fill="hold"/>
                                        <p:tgtEl>
                                          <p:spTgt spid="43"/>
                                        </p:tgtEl>
                                        <p:attrNameLst>
                                          <p:attrName>ppt_x</p:attrName>
                                        </p:attrNameLst>
                                      </p:cBhvr>
                                      <p:tavLst>
                                        <p:tav tm="0">
                                          <p:val>
                                            <p:strVal val="#ppt_x"/>
                                          </p:val>
                                        </p:tav>
                                        <p:tav tm="100000">
                                          <p:val>
                                            <p:strVal val="#ppt_x"/>
                                          </p:val>
                                        </p:tav>
                                      </p:tavLst>
                                    </p:anim>
                                    <p:anim calcmode="lin" valueType="num">
                                      <p:cBhvr>
                                        <p:cTn id="56" dur="1000" fill="hold"/>
                                        <p:tgtEl>
                                          <p:spTgt spid="43"/>
                                        </p:tgtEl>
                                        <p:attrNameLst>
                                          <p:attrName>ppt_y</p:attrName>
                                        </p:attrNameLst>
                                      </p:cBhvr>
                                      <p:tavLst>
                                        <p:tav tm="0">
                                          <p:val>
                                            <p:strVal val="#ppt_y+.1"/>
                                          </p:val>
                                        </p:tav>
                                        <p:tav tm="100000">
                                          <p:val>
                                            <p:strVal val="#ppt_y"/>
                                          </p:val>
                                        </p:tav>
                                      </p:tavLst>
                                    </p:anim>
                                  </p:childTnLst>
                                </p:cTn>
                              </p:par>
                            </p:childTnLst>
                          </p:cTn>
                        </p:par>
                        <p:par>
                          <p:cTn id="57" fill="hold">
                            <p:stCondLst>
                              <p:cond delay="2000"/>
                            </p:stCondLst>
                            <p:childTnLst>
                              <p:par>
                                <p:cTn id="58" presetID="42" presetClass="entr" presetSubtype="0" fill="hold" grpId="0" nodeType="after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fade">
                                      <p:cBhvr>
                                        <p:cTn id="60" dur="1000"/>
                                        <p:tgtEl>
                                          <p:spTgt spid="45"/>
                                        </p:tgtEl>
                                      </p:cBhvr>
                                    </p:animEffect>
                                    <p:anim calcmode="lin" valueType="num">
                                      <p:cBhvr>
                                        <p:cTn id="61" dur="1000" fill="hold"/>
                                        <p:tgtEl>
                                          <p:spTgt spid="45"/>
                                        </p:tgtEl>
                                        <p:attrNameLst>
                                          <p:attrName>ppt_x</p:attrName>
                                        </p:attrNameLst>
                                      </p:cBhvr>
                                      <p:tavLst>
                                        <p:tav tm="0">
                                          <p:val>
                                            <p:strVal val="#ppt_x"/>
                                          </p:val>
                                        </p:tav>
                                        <p:tav tm="100000">
                                          <p:val>
                                            <p:strVal val="#ppt_x"/>
                                          </p:val>
                                        </p:tav>
                                      </p:tavLst>
                                    </p:anim>
                                    <p:anim calcmode="lin" valueType="num">
                                      <p:cBhvr>
                                        <p:cTn id="62" dur="1000" fill="hold"/>
                                        <p:tgtEl>
                                          <p:spTgt spid="45"/>
                                        </p:tgtEl>
                                        <p:attrNameLst>
                                          <p:attrName>ppt_y</p:attrName>
                                        </p:attrNameLst>
                                      </p:cBhvr>
                                      <p:tavLst>
                                        <p:tav tm="0">
                                          <p:val>
                                            <p:strVal val="#ppt_y+.1"/>
                                          </p:val>
                                        </p:tav>
                                        <p:tav tm="100000">
                                          <p:val>
                                            <p:strVal val="#ppt_y"/>
                                          </p:val>
                                        </p:tav>
                                      </p:tavLst>
                                    </p:anim>
                                  </p:childTnLst>
                                </p:cTn>
                              </p:par>
                            </p:childTnLst>
                          </p:cTn>
                        </p:par>
                        <p:par>
                          <p:cTn id="63" fill="hold">
                            <p:stCondLst>
                              <p:cond delay="3000"/>
                            </p:stCondLst>
                            <p:childTnLst>
                              <p:par>
                                <p:cTn id="64" presetID="42" presetClass="entr" presetSubtype="0" fill="hold" grpId="0" nodeType="after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1000"/>
                                        <p:tgtEl>
                                          <p:spTgt spid="46"/>
                                        </p:tgtEl>
                                      </p:cBhvr>
                                    </p:animEffect>
                                    <p:anim calcmode="lin" valueType="num">
                                      <p:cBhvr>
                                        <p:cTn id="67" dur="1000" fill="hold"/>
                                        <p:tgtEl>
                                          <p:spTgt spid="46"/>
                                        </p:tgtEl>
                                        <p:attrNameLst>
                                          <p:attrName>ppt_x</p:attrName>
                                        </p:attrNameLst>
                                      </p:cBhvr>
                                      <p:tavLst>
                                        <p:tav tm="0">
                                          <p:val>
                                            <p:strVal val="#ppt_x"/>
                                          </p:val>
                                        </p:tav>
                                        <p:tav tm="100000">
                                          <p:val>
                                            <p:strVal val="#ppt_x"/>
                                          </p:val>
                                        </p:tav>
                                      </p:tavLst>
                                    </p:anim>
                                    <p:anim calcmode="lin" valueType="num">
                                      <p:cBhvr>
                                        <p:cTn id="68"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animBg="1"/>
      <p:bldP spid="46" grpId="0" animBg="1"/>
      <p:bldP spid="4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grpSp>
        <p:nvGrpSpPr>
          <p:cNvPr id="7" name="Group 7"/>
          <p:cNvGrpSpPr/>
          <p:nvPr/>
        </p:nvGrpSpPr>
        <p:grpSpPr>
          <a:xfrm>
            <a:off x="1159452" y="2748600"/>
            <a:ext cx="3252020" cy="4375698"/>
            <a:chOff x="0" y="0"/>
            <a:chExt cx="856499" cy="1152447"/>
          </a:xfrm>
        </p:grpSpPr>
        <p:sp>
          <p:nvSpPr>
            <p:cNvPr id="8" name="Freeform 8"/>
            <p:cNvSpPr/>
            <p:nvPr/>
          </p:nvSpPr>
          <p:spPr>
            <a:xfrm>
              <a:off x="0" y="0"/>
              <a:ext cx="856499" cy="1152447"/>
            </a:xfrm>
            <a:custGeom>
              <a:avLst/>
              <a:gdLst/>
              <a:ahLst/>
              <a:cxnLst/>
              <a:rect l="l" t="t" r="r" b="b"/>
              <a:pathLst>
                <a:path w="856499" h="1152447">
                  <a:moveTo>
                    <a:pt x="121413" y="0"/>
                  </a:moveTo>
                  <a:lnTo>
                    <a:pt x="735086" y="0"/>
                  </a:lnTo>
                  <a:cubicBezTo>
                    <a:pt x="802141" y="0"/>
                    <a:pt x="856499" y="54359"/>
                    <a:pt x="856499" y="121413"/>
                  </a:cubicBezTo>
                  <a:lnTo>
                    <a:pt x="856499" y="1031034"/>
                  </a:lnTo>
                  <a:cubicBezTo>
                    <a:pt x="856499" y="1098089"/>
                    <a:pt x="802141" y="1152447"/>
                    <a:pt x="735086" y="1152447"/>
                  </a:cubicBezTo>
                  <a:lnTo>
                    <a:pt x="121413" y="1152447"/>
                  </a:lnTo>
                  <a:cubicBezTo>
                    <a:pt x="54359" y="1152447"/>
                    <a:pt x="0" y="1098089"/>
                    <a:pt x="0" y="1031034"/>
                  </a:cubicBezTo>
                  <a:lnTo>
                    <a:pt x="0" y="121413"/>
                  </a:lnTo>
                  <a:cubicBezTo>
                    <a:pt x="0" y="54359"/>
                    <a:pt x="54359" y="0"/>
                    <a:pt x="121413" y="0"/>
                  </a:cubicBezTo>
                  <a:close/>
                </a:path>
              </a:pathLst>
            </a:custGeom>
            <a:solidFill>
              <a:srgbClr val="ECECEA"/>
            </a:solidFill>
          </p:spPr>
          <p:txBody>
            <a:bodyPr/>
            <a:lstStyle/>
            <a:p>
              <a:endParaRPr lang="en-GB"/>
            </a:p>
          </p:txBody>
        </p:sp>
        <p:sp>
          <p:nvSpPr>
            <p:cNvPr id="9" name="TextBox 9"/>
            <p:cNvSpPr txBox="1"/>
            <p:nvPr/>
          </p:nvSpPr>
          <p:spPr>
            <a:xfrm>
              <a:off x="0" y="-9525"/>
              <a:ext cx="856499" cy="1161972"/>
            </a:xfrm>
            <a:prstGeom prst="rect">
              <a:avLst/>
            </a:prstGeom>
          </p:spPr>
          <p:txBody>
            <a:bodyPr lIns="50800" tIns="50800" rIns="50800" bIns="50800" rtlCol="0" anchor="ctr"/>
            <a:lstStyle/>
            <a:p>
              <a:pPr algn="l">
                <a:lnSpc>
                  <a:spcPts val="2639"/>
                </a:lnSpc>
              </a:pPr>
              <a:endParaRPr/>
            </a:p>
            <a:p>
              <a:pPr marL="474979" lvl="1" indent="-237490" algn="l">
                <a:lnSpc>
                  <a:spcPts val="2639"/>
                </a:lnSpc>
                <a:buFont typeface="Arial"/>
                <a:buChar char="•"/>
              </a:pPr>
              <a:r>
                <a:rPr lang="en-US" sz="2199">
                  <a:solidFill>
                    <a:srgbClr val="000000"/>
                  </a:solidFill>
                  <a:latin typeface="Lato 1"/>
                  <a:ea typeface="Lato 1"/>
                  <a:cs typeface="Lato 1"/>
                  <a:sym typeface="Lato 1"/>
                </a:rPr>
                <a:t>Furniture maker</a:t>
              </a:r>
            </a:p>
            <a:p>
              <a:pPr marL="474979" lvl="1" indent="-237490" algn="l">
                <a:lnSpc>
                  <a:spcPts val="2639"/>
                </a:lnSpc>
                <a:buFont typeface="Arial"/>
                <a:buChar char="•"/>
              </a:pPr>
              <a:r>
                <a:rPr lang="en-US" sz="2199">
                  <a:solidFill>
                    <a:srgbClr val="000000"/>
                  </a:solidFill>
                  <a:latin typeface="Lato 1"/>
                  <a:ea typeface="Lato 1"/>
                  <a:cs typeface="Lato 1"/>
                  <a:sym typeface="Lato 1"/>
                </a:rPr>
                <a:t>Security operative</a:t>
              </a:r>
            </a:p>
            <a:p>
              <a:pPr marL="474979" lvl="1" indent="-237490" algn="l">
                <a:lnSpc>
                  <a:spcPts val="2639"/>
                </a:lnSpc>
                <a:buFont typeface="Arial"/>
                <a:buChar char="•"/>
              </a:pPr>
              <a:r>
                <a:rPr lang="en-US" sz="2199">
                  <a:solidFill>
                    <a:srgbClr val="000000"/>
                  </a:solidFill>
                  <a:latin typeface="Lato 1"/>
                  <a:ea typeface="Lato 1"/>
                  <a:cs typeface="Lato 1"/>
                  <a:sym typeface="Lato 1"/>
                </a:rPr>
                <a:t>Barber</a:t>
              </a:r>
            </a:p>
            <a:p>
              <a:pPr marL="474979" lvl="1" indent="-237490" algn="l">
                <a:lnSpc>
                  <a:spcPts val="2639"/>
                </a:lnSpc>
                <a:buFont typeface="Arial"/>
                <a:buChar char="•"/>
              </a:pPr>
              <a:r>
                <a:rPr lang="en-US" sz="2199">
                  <a:solidFill>
                    <a:srgbClr val="000000"/>
                  </a:solidFill>
                  <a:latin typeface="Lato 1"/>
                  <a:ea typeface="Lato 1"/>
                  <a:cs typeface="Lato 1"/>
                  <a:sym typeface="Lato 1"/>
                </a:rPr>
                <a:t>Aviation ground handler</a:t>
              </a:r>
            </a:p>
            <a:p>
              <a:pPr marL="474979" lvl="1" indent="-237490" algn="l">
                <a:lnSpc>
                  <a:spcPts val="2639"/>
                </a:lnSpc>
                <a:buFont typeface="Arial"/>
                <a:buChar char="•"/>
              </a:pPr>
              <a:r>
                <a:rPr lang="en-US" sz="2199">
                  <a:solidFill>
                    <a:srgbClr val="000000"/>
                  </a:solidFill>
                  <a:latin typeface="Lato 1"/>
                  <a:ea typeface="Lato 1"/>
                  <a:cs typeface="Lato 1"/>
                  <a:sym typeface="Lato 1"/>
                </a:rPr>
                <a:t>Dog groomer</a:t>
              </a:r>
            </a:p>
            <a:p>
              <a:pPr marL="474979" lvl="1" indent="-237490" algn="l">
                <a:lnSpc>
                  <a:spcPts val="2639"/>
                </a:lnSpc>
                <a:buFont typeface="Arial"/>
                <a:buChar char="•"/>
              </a:pPr>
              <a:r>
                <a:rPr lang="en-US" sz="2199">
                  <a:solidFill>
                    <a:srgbClr val="000000"/>
                  </a:solidFill>
                  <a:latin typeface="Lato 1"/>
                  <a:ea typeface="Lato 1"/>
                  <a:cs typeface="Lato 1"/>
                  <a:sym typeface="Lato 1"/>
                </a:rPr>
                <a:t>Florist</a:t>
              </a:r>
            </a:p>
            <a:p>
              <a:pPr marL="474979" lvl="1" indent="-237490" algn="l">
                <a:lnSpc>
                  <a:spcPts val="2639"/>
                </a:lnSpc>
                <a:buFont typeface="Arial"/>
                <a:buChar char="•"/>
              </a:pPr>
              <a:r>
                <a:rPr lang="en-US" sz="2199">
                  <a:solidFill>
                    <a:srgbClr val="000000"/>
                  </a:solidFill>
                  <a:latin typeface="Lato 1"/>
                  <a:ea typeface="Lato 1"/>
                  <a:cs typeface="Lato 1"/>
                  <a:sym typeface="Lato 1"/>
                </a:rPr>
                <a:t>Accounts assistant</a:t>
              </a:r>
            </a:p>
            <a:p>
              <a:pPr marL="474979" lvl="1" indent="-237490" algn="l">
                <a:lnSpc>
                  <a:spcPts val="2639"/>
                </a:lnSpc>
                <a:buFont typeface="Arial"/>
                <a:buChar char="•"/>
              </a:pPr>
              <a:r>
                <a:rPr lang="en-US" sz="2199">
                  <a:solidFill>
                    <a:srgbClr val="000000"/>
                  </a:solidFill>
                  <a:latin typeface="Lato 1"/>
                  <a:ea typeface="Lato 1"/>
                  <a:cs typeface="Lato 1"/>
                  <a:sym typeface="Lato 1"/>
                </a:rPr>
                <a:t>Pharmacy assistant</a:t>
              </a:r>
            </a:p>
            <a:p>
              <a:pPr marL="474979" lvl="1" indent="-237490" algn="l">
                <a:lnSpc>
                  <a:spcPts val="2639"/>
                </a:lnSpc>
                <a:buFont typeface="Arial"/>
                <a:buChar char="•"/>
              </a:pPr>
              <a:r>
                <a:rPr lang="en-US" sz="2199">
                  <a:solidFill>
                    <a:srgbClr val="000000"/>
                  </a:solidFill>
                  <a:latin typeface="Lato 1"/>
                  <a:ea typeface="Lato 1"/>
                  <a:cs typeface="Lato 1"/>
                  <a:sym typeface="Lato 1"/>
                </a:rPr>
                <a:t>Marina operative</a:t>
              </a:r>
            </a:p>
            <a:p>
              <a:pPr marL="474979" lvl="1" indent="-237490" algn="l">
                <a:lnSpc>
                  <a:spcPts val="2639"/>
                </a:lnSpc>
                <a:buFont typeface="Arial"/>
                <a:buChar char="•"/>
              </a:pPr>
              <a:r>
                <a:rPr lang="en-US" sz="2199">
                  <a:solidFill>
                    <a:srgbClr val="000000"/>
                  </a:solidFill>
                  <a:latin typeface="Lato 1"/>
                  <a:ea typeface="Lato 1"/>
                  <a:cs typeface="Lato 1"/>
                  <a:sym typeface="Lato 1"/>
                </a:rPr>
                <a:t>Junior estate agent</a:t>
              </a:r>
            </a:p>
          </p:txBody>
        </p:sp>
      </p:grpSp>
      <p:grpSp>
        <p:nvGrpSpPr>
          <p:cNvPr id="10" name="Group 10"/>
          <p:cNvGrpSpPr/>
          <p:nvPr/>
        </p:nvGrpSpPr>
        <p:grpSpPr>
          <a:xfrm>
            <a:off x="1491292" y="2332865"/>
            <a:ext cx="2588340" cy="831471"/>
            <a:chOff x="0" y="0"/>
            <a:chExt cx="681703" cy="218988"/>
          </a:xfrm>
        </p:grpSpPr>
        <p:sp>
          <p:nvSpPr>
            <p:cNvPr id="11" name="Freeform 11"/>
            <p:cNvSpPr/>
            <p:nvPr/>
          </p:nvSpPr>
          <p:spPr>
            <a:xfrm>
              <a:off x="0" y="0"/>
              <a:ext cx="681703" cy="218988"/>
            </a:xfrm>
            <a:custGeom>
              <a:avLst/>
              <a:gdLst/>
              <a:ahLst/>
              <a:cxnLst/>
              <a:rect l="l" t="t" r="r" b="b"/>
              <a:pathLst>
                <a:path w="681703" h="218988">
                  <a:moveTo>
                    <a:pt x="109494" y="0"/>
                  </a:moveTo>
                  <a:lnTo>
                    <a:pt x="572209" y="0"/>
                  </a:lnTo>
                  <a:cubicBezTo>
                    <a:pt x="601248" y="0"/>
                    <a:pt x="629099" y="11536"/>
                    <a:pt x="649633" y="32070"/>
                  </a:cubicBezTo>
                  <a:cubicBezTo>
                    <a:pt x="670167" y="52604"/>
                    <a:pt x="681703" y="80455"/>
                    <a:pt x="681703" y="109494"/>
                  </a:cubicBezTo>
                  <a:lnTo>
                    <a:pt x="681703" y="109494"/>
                  </a:lnTo>
                  <a:cubicBezTo>
                    <a:pt x="681703" y="138534"/>
                    <a:pt x="670167" y="166384"/>
                    <a:pt x="649633" y="186918"/>
                  </a:cubicBezTo>
                  <a:cubicBezTo>
                    <a:pt x="629099" y="207452"/>
                    <a:pt x="601248" y="218988"/>
                    <a:pt x="572209"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00A8A8"/>
            </a:solidFill>
          </p:spPr>
          <p:txBody>
            <a:bodyPr/>
            <a:lstStyle/>
            <a:p>
              <a:endParaRPr lang="en-GB"/>
            </a:p>
          </p:txBody>
        </p:sp>
        <p:sp>
          <p:nvSpPr>
            <p:cNvPr id="12" name="TextBox 12"/>
            <p:cNvSpPr txBox="1"/>
            <p:nvPr/>
          </p:nvSpPr>
          <p:spPr>
            <a:xfrm>
              <a:off x="0" y="0"/>
              <a:ext cx="681703" cy="218988"/>
            </a:xfrm>
            <a:prstGeom prst="rect">
              <a:avLst/>
            </a:prstGeom>
          </p:spPr>
          <p:txBody>
            <a:bodyPr lIns="50800" tIns="50800" rIns="50800" bIns="50800" rtlCol="0" anchor="ctr"/>
            <a:lstStyle/>
            <a:p>
              <a:pPr algn="ctr">
                <a:lnSpc>
                  <a:spcPts val="2879"/>
                </a:lnSpc>
              </a:pPr>
              <a:r>
                <a:rPr lang="en-US" sz="2400">
                  <a:solidFill>
                    <a:srgbClr val="FFFFFF"/>
                  </a:solidFill>
                  <a:latin typeface="Lato 1 Bold"/>
                  <a:ea typeface="Lato 1 Bold"/>
                  <a:cs typeface="Lato 1 Bold"/>
                  <a:sym typeface="Lato 1 Bold"/>
                </a:rPr>
                <a:t>Intermediate (L2)</a:t>
              </a:r>
            </a:p>
          </p:txBody>
        </p:sp>
      </p:grpSp>
      <p:grpSp>
        <p:nvGrpSpPr>
          <p:cNvPr id="13" name="Group 13"/>
          <p:cNvGrpSpPr/>
          <p:nvPr/>
        </p:nvGrpSpPr>
        <p:grpSpPr>
          <a:xfrm>
            <a:off x="5497322" y="2748600"/>
            <a:ext cx="3086100" cy="4375698"/>
            <a:chOff x="0" y="0"/>
            <a:chExt cx="812800" cy="1152447"/>
          </a:xfrm>
        </p:grpSpPr>
        <p:sp>
          <p:nvSpPr>
            <p:cNvPr id="14" name="Freeform 14"/>
            <p:cNvSpPr/>
            <p:nvPr/>
          </p:nvSpPr>
          <p:spPr>
            <a:xfrm>
              <a:off x="0" y="0"/>
              <a:ext cx="812800" cy="1152447"/>
            </a:xfrm>
            <a:custGeom>
              <a:avLst/>
              <a:gdLst/>
              <a:ahLst/>
              <a:cxnLst/>
              <a:rect l="l" t="t" r="r" b="b"/>
              <a:pathLst>
                <a:path w="812800" h="1152447">
                  <a:moveTo>
                    <a:pt x="127941" y="0"/>
                  </a:moveTo>
                  <a:lnTo>
                    <a:pt x="684859" y="0"/>
                  </a:lnTo>
                  <a:cubicBezTo>
                    <a:pt x="718791" y="0"/>
                    <a:pt x="751333" y="13479"/>
                    <a:pt x="775327" y="37473"/>
                  </a:cubicBezTo>
                  <a:cubicBezTo>
                    <a:pt x="799321" y="61467"/>
                    <a:pt x="812800" y="94009"/>
                    <a:pt x="812800" y="127941"/>
                  </a:cubicBezTo>
                  <a:lnTo>
                    <a:pt x="812800" y="1024506"/>
                  </a:lnTo>
                  <a:cubicBezTo>
                    <a:pt x="812800" y="1058438"/>
                    <a:pt x="799321" y="1090981"/>
                    <a:pt x="775327" y="1114974"/>
                  </a:cubicBezTo>
                  <a:cubicBezTo>
                    <a:pt x="751333" y="1138968"/>
                    <a:pt x="718791" y="1152447"/>
                    <a:pt x="684859" y="1152447"/>
                  </a:cubicBezTo>
                  <a:lnTo>
                    <a:pt x="127941" y="1152447"/>
                  </a:lnTo>
                  <a:cubicBezTo>
                    <a:pt x="94009" y="1152447"/>
                    <a:pt x="61467" y="1138968"/>
                    <a:pt x="37473" y="1114974"/>
                  </a:cubicBezTo>
                  <a:cubicBezTo>
                    <a:pt x="13479" y="1090981"/>
                    <a:pt x="0" y="1058438"/>
                    <a:pt x="0" y="1024506"/>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15" name="TextBox 15"/>
            <p:cNvSpPr txBox="1"/>
            <p:nvPr/>
          </p:nvSpPr>
          <p:spPr>
            <a:xfrm>
              <a:off x="0" y="-9525"/>
              <a:ext cx="812800" cy="1161972"/>
            </a:xfrm>
            <a:prstGeom prst="rect">
              <a:avLst/>
            </a:prstGeom>
          </p:spPr>
          <p:txBody>
            <a:bodyPr lIns="50800" tIns="50800" rIns="50800" bIns="50800" rtlCol="0" anchor="ctr"/>
            <a:lstStyle/>
            <a:p>
              <a:pPr algn="l">
                <a:lnSpc>
                  <a:spcPts val="2639"/>
                </a:lnSpc>
              </a:pPr>
              <a:endParaRPr/>
            </a:p>
            <a:p>
              <a:pPr marL="474979" lvl="1" indent="-237490" algn="l">
                <a:lnSpc>
                  <a:spcPts val="2639"/>
                </a:lnSpc>
                <a:buFont typeface="Arial"/>
                <a:buChar char="•"/>
              </a:pPr>
              <a:r>
                <a:rPr lang="en-US" sz="2199">
                  <a:solidFill>
                    <a:srgbClr val="000000"/>
                  </a:solidFill>
                  <a:latin typeface="Lato 1"/>
                  <a:ea typeface="Lato 1"/>
                  <a:cs typeface="Lato 1"/>
                  <a:sym typeface="Lato 1"/>
                </a:rPr>
                <a:t>Engineering technician</a:t>
              </a:r>
            </a:p>
            <a:p>
              <a:pPr marL="474979" lvl="1" indent="-237490" algn="l">
                <a:lnSpc>
                  <a:spcPts val="2639"/>
                </a:lnSpc>
                <a:buFont typeface="Arial"/>
                <a:buChar char="•"/>
              </a:pPr>
              <a:r>
                <a:rPr lang="en-US" sz="2199">
                  <a:solidFill>
                    <a:srgbClr val="000000"/>
                  </a:solidFill>
                  <a:latin typeface="Lato 1"/>
                  <a:ea typeface="Lato 1"/>
                  <a:cs typeface="Lato 1"/>
                  <a:sym typeface="Lato 1"/>
                </a:rPr>
                <a:t>Pastry chef</a:t>
              </a:r>
            </a:p>
            <a:p>
              <a:pPr marL="474979" lvl="1" indent="-237490" algn="l">
                <a:lnSpc>
                  <a:spcPts val="2639"/>
                </a:lnSpc>
                <a:buFont typeface="Arial"/>
                <a:buChar char="•"/>
              </a:pPr>
              <a:r>
                <a:rPr lang="en-US" sz="2199">
                  <a:solidFill>
                    <a:srgbClr val="000000"/>
                  </a:solidFill>
                  <a:latin typeface="Lato 1"/>
                  <a:ea typeface="Lato 1"/>
                  <a:cs typeface="Lato 1"/>
                  <a:sym typeface="Lato 1"/>
                </a:rPr>
                <a:t>Multi-channel marketer</a:t>
              </a:r>
            </a:p>
            <a:p>
              <a:pPr marL="474979" lvl="1" indent="-237490" algn="l">
                <a:lnSpc>
                  <a:spcPts val="2639"/>
                </a:lnSpc>
                <a:buFont typeface="Arial"/>
                <a:buChar char="•"/>
              </a:pPr>
              <a:r>
                <a:rPr lang="en-US" sz="2199">
                  <a:solidFill>
                    <a:srgbClr val="000000"/>
                  </a:solidFill>
                  <a:latin typeface="Lato 1"/>
                  <a:ea typeface="Lato 1"/>
                  <a:cs typeface="Lato 1"/>
                  <a:sym typeface="Lato 1"/>
                </a:rPr>
                <a:t>Fudraiser</a:t>
              </a:r>
            </a:p>
            <a:p>
              <a:pPr marL="474979" lvl="1" indent="-237490" algn="l">
                <a:lnSpc>
                  <a:spcPts val="2639"/>
                </a:lnSpc>
                <a:buFont typeface="Arial"/>
                <a:buChar char="•"/>
              </a:pPr>
              <a:r>
                <a:rPr lang="en-US" sz="2199">
                  <a:solidFill>
                    <a:srgbClr val="000000"/>
                  </a:solidFill>
                  <a:latin typeface="Lato 1"/>
                  <a:ea typeface="Lato 1"/>
                  <a:cs typeface="Lato 1"/>
                  <a:sym typeface="Lato 1"/>
                </a:rPr>
                <a:t>Scenic artist</a:t>
              </a:r>
            </a:p>
            <a:p>
              <a:pPr marL="474979" lvl="1" indent="-237490" algn="l">
                <a:lnSpc>
                  <a:spcPts val="2639"/>
                </a:lnSpc>
                <a:buFont typeface="Arial"/>
                <a:buChar char="•"/>
              </a:pPr>
              <a:r>
                <a:rPr lang="en-US" sz="2199">
                  <a:solidFill>
                    <a:srgbClr val="000000"/>
                  </a:solidFill>
                  <a:latin typeface="Lato 1"/>
                  <a:ea typeface="Lato 1"/>
                  <a:cs typeface="Lato 1"/>
                  <a:sym typeface="Lato 1"/>
                </a:rPr>
                <a:t>Electrician</a:t>
              </a:r>
            </a:p>
            <a:p>
              <a:pPr marL="474979" lvl="1" indent="-237490" algn="l">
                <a:lnSpc>
                  <a:spcPts val="2639"/>
                </a:lnSpc>
                <a:buFont typeface="Arial"/>
                <a:buChar char="•"/>
              </a:pPr>
              <a:r>
                <a:rPr lang="en-US" sz="2199">
                  <a:solidFill>
                    <a:srgbClr val="000000"/>
                  </a:solidFill>
                  <a:latin typeface="Lato 1"/>
                  <a:ea typeface="Lato 1"/>
                  <a:cs typeface="Lato 1"/>
                  <a:sym typeface="Lato 1"/>
                </a:rPr>
                <a:t>Community wellbeing worker</a:t>
              </a:r>
            </a:p>
            <a:p>
              <a:pPr marL="474979" lvl="1" indent="-237490" algn="l">
                <a:lnSpc>
                  <a:spcPts val="2639"/>
                </a:lnSpc>
                <a:buFont typeface="Arial"/>
                <a:buChar char="•"/>
              </a:pPr>
              <a:r>
                <a:rPr lang="en-US" sz="2199">
                  <a:solidFill>
                    <a:srgbClr val="000000"/>
                  </a:solidFill>
                  <a:latin typeface="Lato 1"/>
                  <a:ea typeface="Lato 1"/>
                  <a:cs typeface="Lato 1"/>
                  <a:sym typeface="Lato 1"/>
                </a:rPr>
                <a:t>Data technician</a:t>
              </a:r>
            </a:p>
          </p:txBody>
        </p:sp>
      </p:grpSp>
      <p:sp>
        <p:nvSpPr>
          <p:cNvPr id="16" name="TextBox 16"/>
          <p:cNvSpPr txBox="1"/>
          <p:nvPr/>
        </p:nvSpPr>
        <p:spPr>
          <a:xfrm>
            <a:off x="1028258" y="1011632"/>
            <a:ext cx="12813003"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Levels of apprenticeships</a:t>
            </a:r>
          </a:p>
        </p:txBody>
      </p:sp>
      <p:grpSp>
        <p:nvGrpSpPr>
          <p:cNvPr id="17" name="Group 17"/>
          <p:cNvGrpSpPr/>
          <p:nvPr/>
        </p:nvGrpSpPr>
        <p:grpSpPr>
          <a:xfrm>
            <a:off x="5746202" y="2332865"/>
            <a:ext cx="2588340" cy="831471"/>
            <a:chOff x="0" y="0"/>
            <a:chExt cx="681703" cy="218988"/>
          </a:xfrm>
        </p:grpSpPr>
        <p:sp>
          <p:nvSpPr>
            <p:cNvPr id="18" name="Freeform 18"/>
            <p:cNvSpPr/>
            <p:nvPr/>
          </p:nvSpPr>
          <p:spPr>
            <a:xfrm>
              <a:off x="0" y="0"/>
              <a:ext cx="681703" cy="218988"/>
            </a:xfrm>
            <a:custGeom>
              <a:avLst/>
              <a:gdLst/>
              <a:ahLst/>
              <a:cxnLst/>
              <a:rect l="l" t="t" r="r" b="b"/>
              <a:pathLst>
                <a:path w="681703" h="218988">
                  <a:moveTo>
                    <a:pt x="109494" y="0"/>
                  </a:moveTo>
                  <a:lnTo>
                    <a:pt x="572209" y="0"/>
                  </a:lnTo>
                  <a:cubicBezTo>
                    <a:pt x="601248" y="0"/>
                    <a:pt x="629099" y="11536"/>
                    <a:pt x="649633" y="32070"/>
                  </a:cubicBezTo>
                  <a:cubicBezTo>
                    <a:pt x="670167" y="52604"/>
                    <a:pt x="681703" y="80455"/>
                    <a:pt x="681703" y="109494"/>
                  </a:cubicBezTo>
                  <a:lnTo>
                    <a:pt x="681703" y="109494"/>
                  </a:lnTo>
                  <a:cubicBezTo>
                    <a:pt x="681703" y="138534"/>
                    <a:pt x="670167" y="166384"/>
                    <a:pt x="649633" y="186918"/>
                  </a:cubicBezTo>
                  <a:cubicBezTo>
                    <a:pt x="629099" y="207452"/>
                    <a:pt x="601248" y="218988"/>
                    <a:pt x="572209"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EC5F65"/>
            </a:solidFill>
          </p:spPr>
          <p:txBody>
            <a:bodyPr/>
            <a:lstStyle/>
            <a:p>
              <a:endParaRPr lang="en-GB"/>
            </a:p>
          </p:txBody>
        </p:sp>
        <p:sp>
          <p:nvSpPr>
            <p:cNvPr id="19" name="TextBox 19"/>
            <p:cNvSpPr txBox="1"/>
            <p:nvPr/>
          </p:nvSpPr>
          <p:spPr>
            <a:xfrm>
              <a:off x="0" y="0"/>
              <a:ext cx="681703" cy="218988"/>
            </a:xfrm>
            <a:prstGeom prst="rect">
              <a:avLst/>
            </a:prstGeom>
          </p:spPr>
          <p:txBody>
            <a:bodyPr lIns="50800" tIns="50800" rIns="50800" bIns="50800" rtlCol="0" anchor="ctr"/>
            <a:lstStyle/>
            <a:p>
              <a:pPr algn="ctr">
                <a:lnSpc>
                  <a:spcPts val="2879"/>
                </a:lnSpc>
              </a:pPr>
              <a:r>
                <a:rPr lang="en-US" sz="2400">
                  <a:solidFill>
                    <a:srgbClr val="FFFFFF"/>
                  </a:solidFill>
                  <a:latin typeface="Lato 1 Bold"/>
                  <a:ea typeface="Lato 1 Bold"/>
                  <a:cs typeface="Lato 1 Bold"/>
                  <a:sym typeface="Lato 1 Bold"/>
                </a:rPr>
                <a:t>Advanced (L3)</a:t>
              </a:r>
            </a:p>
          </p:txBody>
        </p:sp>
      </p:grpSp>
      <p:grpSp>
        <p:nvGrpSpPr>
          <p:cNvPr id="20" name="Group 20"/>
          <p:cNvGrpSpPr/>
          <p:nvPr/>
        </p:nvGrpSpPr>
        <p:grpSpPr>
          <a:xfrm>
            <a:off x="9669272" y="2723458"/>
            <a:ext cx="3086100" cy="2526055"/>
            <a:chOff x="0" y="0"/>
            <a:chExt cx="812800" cy="665299"/>
          </a:xfrm>
        </p:grpSpPr>
        <p:sp>
          <p:nvSpPr>
            <p:cNvPr id="21" name="Freeform 21"/>
            <p:cNvSpPr/>
            <p:nvPr/>
          </p:nvSpPr>
          <p:spPr>
            <a:xfrm>
              <a:off x="0" y="0"/>
              <a:ext cx="812800" cy="665298"/>
            </a:xfrm>
            <a:custGeom>
              <a:avLst/>
              <a:gdLst/>
              <a:ahLst/>
              <a:cxnLst/>
              <a:rect l="l" t="t" r="r" b="b"/>
              <a:pathLst>
                <a:path w="812800" h="665298">
                  <a:moveTo>
                    <a:pt x="127941" y="0"/>
                  </a:moveTo>
                  <a:lnTo>
                    <a:pt x="684859" y="0"/>
                  </a:lnTo>
                  <a:cubicBezTo>
                    <a:pt x="718791" y="0"/>
                    <a:pt x="751333" y="13479"/>
                    <a:pt x="775327" y="37473"/>
                  </a:cubicBezTo>
                  <a:cubicBezTo>
                    <a:pt x="799321" y="61467"/>
                    <a:pt x="812800" y="94009"/>
                    <a:pt x="812800" y="127941"/>
                  </a:cubicBezTo>
                  <a:lnTo>
                    <a:pt x="812800" y="537358"/>
                  </a:lnTo>
                  <a:cubicBezTo>
                    <a:pt x="812800" y="571290"/>
                    <a:pt x="799321" y="603832"/>
                    <a:pt x="775327" y="627826"/>
                  </a:cubicBezTo>
                  <a:cubicBezTo>
                    <a:pt x="751333" y="651819"/>
                    <a:pt x="718791" y="665298"/>
                    <a:pt x="684859" y="665298"/>
                  </a:cubicBezTo>
                  <a:lnTo>
                    <a:pt x="127941" y="665298"/>
                  </a:lnTo>
                  <a:cubicBezTo>
                    <a:pt x="94009" y="665298"/>
                    <a:pt x="61467" y="651819"/>
                    <a:pt x="37473" y="627826"/>
                  </a:cubicBezTo>
                  <a:cubicBezTo>
                    <a:pt x="13479" y="603832"/>
                    <a:pt x="0" y="571290"/>
                    <a:pt x="0" y="537358"/>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22" name="TextBox 22"/>
            <p:cNvSpPr txBox="1"/>
            <p:nvPr/>
          </p:nvSpPr>
          <p:spPr>
            <a:xfrm>
              <a:off x="0" y="-9525"/>
              <a:ext cx="812800" cy="674824"/>
            </a:xfrm>
            <a:prstGeom prst="rect">
              <a:avLst/>
            </a:prstGeom>
          </p:spPr>
          <p:txBody>
            <a:bodyPr lIns="50800" tIns="50800" rIns="50800" bIns="50800" rtlCol="0" anchor="ctr"/>
            <a:lstStyle/>
            <a:p>
              <a:pPr algn="l">
                <a:lnSpc>
                  <a:spcPts val="2639"/>
                </a:lnSpc>
              </a:pPr>
              <a:endParaRPr/>
            </a:p>
            <a:p>
              <a:pPr marL="474979" lvl="1" indent="-237490" algn="l">
                <a:lnSpc>
                  <a:spcPts val="2639"/>
                </a:lnSpc>
                <a:buFont typeface="Arial"/>
                <a:buChar char="•"/>
              </a:pPr>
              <a:r>
                <a:rPr lang="en-US" sz="2199">
                  <a:solidFill>
                    <a:srgbClr val="000000"/>
                  </a:solidFill>
                  <a:latin typeface="Lato 1"/>
                  <a:ea typeface="Lato 1"/>
                  <a:cs typeface="Lato 1"/>
                  <a:sym typeface="Lato 1"/>
                </a:rPr>
                <a:t>Visual effects artist</a:t>
              </a:r>
            </a:p>
            <a:p>
              <a:pPr marL="474979" lvl="1" indent="-237490" algn="l">
                <a:lnSpc>
                  <a:spcPts val="2639"/>
                </a:lnSpc>
                <a:buFont typeface="Arial"/>
                <a:buChar char="•"/>
              </a:pPr>
              <a:r>
                <a:rPr lang="en-US" sz="2199">
                  <a:solidFill>
                    <a:srgbClr val="000000"/>
                  </a:solidFill>
                  <a:latin typeface="Lato 1"/>
                  <a:ea typeface="Lato 1"/>
                  <a:cs typeface="Lato 1"/>
                  <a:sym typeface="Lato 1"/>
                </a:rPr>
                <a:t>Town planning assistant</a:t>
              </a:r>
            </a:p>
            <a:p>
              <a:pPr marL="474979" lvl="1" indent="-237490" algn="l">
                <a:lnSpc>
                  <a:spcPts val="2639"/>
                </a:lnSpc>
                <a:buFont typeface="Arial"/>
                <a:buChar char="•"/>
              </a:pPr>
              <a:r>
                <a:rPr lang="en-US" sz="2199">
                  <a:solidFill>
                    <a:srgbClr val="000000"/>
                  </a:solidFill>
                  <a:latin typeface="Lato 1"/>
                  <a:ea typeface="Lato 1"/>
                  <a:cs typeface="Lato 1"/>
                  <a:sym typeface="Lato 1"/>
                </a:rPr>
                <a:t>Sports coach</a:t>
              </a:r>
            </a:p>
            <a:p>
              <a:pPr marL="474979" lvl="1" indent="-237490" algn="l">
                <a:lnSpc>
                  <a:spcPts val="2639"/>
                </a:lnSpc>
                <a:buFont typeface="Arial"/>
                <a:buChar char="•"/>
              </a:pPr>
              <a:r>
                <a:rPr lang="en-US" sz="2199">
                  <a:solidFill>
                    <a:srgbClr val="000000"/>
                  </a:solidFill>
                  <a:latin typeface="Lato 1"/>
                  <a:ea typeface="Lato 1"/>
                  <a:cs typeface="Lato 1"/>
                  <a:sym typeface="Lato 1"/>
                </a:rPr>
                <a:t>Space engineering technician</a:t>
              </a:r>
            </a:p>
          </p:txBody>
        </p:sp>
      </p:grpSp>
      <p:grpSp>
        <p:nvGrpSpPr>
          <p:cNvPr id="23" name="Group 23"/>
          <p:cNvGrpSpPr/>
          <p:nvPr/>
        </p:nvGrpSpPr>
        <p:grpSpPr>
          <a:xfrm>
            <a:off x="9918152" y="2307722"/>
            <a:ext cx="2588340" cy="831471"/>
            <a:chOff x="0" y="0"/>
            <a:chExt cx="681703" cy="218988"/>
          </a:xfrm>
        </p:grpSpPr>
        <p:sp>
          <p:nvSpPr>
            <p:cNvPr id="24" name="Freeform 24"/>
            <p:cNvSpPr/>
            <p:nvPr/>
          </p:nvSpPr>
          <p:spPr>
            <a:xfrm>
              <a:off x="0" y="0"/>
              <a:ext cx="681703" cy="218988"/>
            </a:xfrm>
            <a:custGeom>
              <a:avLst/>
              <a:gdLst/>
              <a:ahLst/>
              <a:cxnLst/>
              <a:rect l="l" t="t" r="r" b="b"/>
              <a:pathLst>
                <a:path w="681703" h="218988">
                  <a:moveTo>
                    <a:pt x="109494" y="0"/>
                  </a:moveTo>
                  <a:lnTo>
                    <a:pt x="572209" y="0"/>
                  </a:lnTo>
                  <a:cubicBezTo>
                    <a:pt x="601248" y="0"/>
                    <a:pt x="629099" y="11536"/>
                    <a:pt x="649633" y="32070"/>
                  </a:cubicBezTo>
                  <a:cubicBezTo>
                    <a:pt x="670167" y="52604"/>
                    <a:pt x="681703" y="80455"/>
                    <a:pt x="681703" y="109494"/>
                  </a:cubicBezTo>
                  <a:lnTo>
                    <a:pt x="681703" y="109494"/>
                  </a:lnTo>
                  <a:cubicBezTo>
                    <a:pt x="681703" y="138534"/>
                    <a:pt x="670167" y="166384"/>
                    <a:pt x="649633" y="186918"/>
                  </a:cubicBezTo>
                  <a:cubicBezTo>
                    <a:pt x="629099" y="207452"/>
                    <a:pt x="601248" y="218988"/>
                    <a:pt x="572209"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525E93"/>
            </a:solidFill>
          </p:spPr>
          <p:txBody>
            <a:bodyPr/>
            <a:lstStyle/>
            <a:p>
              <a:endParaRPr lang="en-GB"/>
            </a:p>
          </p:txBody>
        </p:sp>
        <p:sp>
          <p:nvSpPr>
            <p:cNvPr id="25" name="TextBox 25"/>
            <p:cNvSpPr txBox="1"/>
            <p:nvPr/>
          </p:nvSpPr>
          <p:spPr>
            <a:xfrm>
              <a:off x="0" y="0"/>
              <a:ext cx="681703" cy="218988"/>
            </a:xfrm>
            <a:prstGeom prst="rect">
              <a:avLst/>
            </a:prstGeom>
          </p:spPr>
          <p:txBody>
            <a:bodyPr lIns="50800" tIns="50800" rIns="50800" bIns="50800" rtlCol="0" anchor="ctr"/>
            <a:lstStyle/>
            <a:p>
              <a:pPr algn="ctr">
                <a:lnSpc>
                  <a:spcPts val="2879"/>
                </a:lnSpc>
              </a:pPr>
              <a:r>
                <a:rPr lang="en-US" sz="2400">
                  <a:solidFill>
                    <a:srgbClr val="FFFFFF"/>
                  </a:solidFill>
                  <a:latin typeface="Lato 1 Bold"/>
                  <a:ea typeface="Lato 1 Bold"/>
                  <a:cs typeface="Lato 1 Bold"/>
                  <a:sym typeface="Lato 1 Bold"/>
                </a:rPr>
                <a:t>Higher</a:t>
              </a:r>
            </a:p>
          </p:txBody>
        </p:sp>
      </p:grpSp>
      <p:grpSp>
        <p:nvGrpSpPr>
          <p:cNvPr id="26" name="Group 26"/>
          <p:cNvGrpSpPr/>
          <p:nvPr/>
        </p:nvGrpSpPr>
        <p:grpSpPr>
          <a:xfrm>
            <a:off x="9669272" y="6432210"/>
            <a:ext cx="3086100" cy="2192680"/>
            <a:chOff x="0" y="0"/>
            <a:chExt cx="812800" cy="577496"/>
          </a:xfrm>
        </p:grpSpPr>
        <p:sp>
          <p:nvSpPr>
            <p:cNvPr id="27" name="Freeform 27"/>
            <p:cNvSpPr/>
            <p:nvPr/>
          </p:nvSpPr>
          <p:spPr>
            <a:xfrm>
              <a:off x="0" y="0"/>
              <a:ext cx="812800" cy="577496"/>
            </a:xfrm>
            <a:custGeom>
              <a:avLst/>
              <a:gdLst/>
              <a:ahLst/>
              <a:cxnLst/>
              <a:rect l="l" t="t" r="r" b="b"/>
              <a:pathLst>
                <a:path w="812800" h="577496">
                  <a:moveTo>
                    <a:pt x="127941" y="0"/>
                  </a:moveTo>
                  <a:lnTo>
                    <a:pt x="684859" y="0"/>
                  </a:lnTo>
                  <a:cubicBezTo>
                    <a:pt x="718791" y="0"/>
                    <a:pt x="751333" y="13479"/>
                    <a:pt x="775327" y="37473"/>
                  </a:cubicBezTo>
                  <a:cubicBezTo>
                    <a:pt x="799321" y="61467"/>
                    <a:pt x="812800" y="94009"/>
                    <a:pt x="812800" y="127941"/>
                  </a:cubicBezTo>
                  <a:lnTo>
                    <a:pt x="812800" y="449555"/>
                  </a:lnTo>
                  <a:cubicBezTo>
                    <a:pt x="812800" y="483487"/>
                    <a:pt x="799321" y="516030"/>
                    <a:pt x="775327" y="540023"/>
                  </a:cubicBezTo>
                  <a:cubicBezTo>
                    <a:pt x="751333" y="564017"/>
                    <a:pt x="718791" y="577496"/>
                    <a:pt x="684859" y="577496"/>
                  </a:cubicBezTo>
                  <a:lnTo>
                    <a:pt x="127941" y="577496"/>
                  </a:lnTo>
                  <a:cubicBezTo>
                    <a:pt x="94009" y="577496"/>
                    <a:pt x="61467" y="564017"/>
                    <a:pt x="37473" y="540023"/>
                  </a:cubicBezTo>
                  <a:cubicBezTo>
                    <a:pt x="13479" y="516030"/>
                    <a:pt x="0" y="483487"/>
                    <a:pt x="0" y="449555"/>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28" name="TextBox 28"/>
            <p:cNvSpPr txBox="1"/>
            <p:nvPr/>
          </p:nvSpPr>
          <p:spPr>
            <a:xfrm>
              <a:off x="0" y="-9525"/>
              <a:ext cx="812800" cy="587021"/>
            </a:xfrm>
            <a:prstGeom prst="rect">
              <a:avLst/>
            </a:prstGeom>
          </p:spPr>
          <p:txBody>
            <a:bodyPr lIns="50800" tIns="50800" rIns="50800" bIns="50800" rtlCol="0" anchor="ctr"/>
            <a:lstStyle/>
            <a:p>
              <a:pPr marL="474979" lvl="1" indent="-237490" algn="l">
                <a:lnSpc>
                  <a:spcPts val="2639"/>
                </a:lnSpc>
                <a:buFont typeface="Arial"/>
                <a:buChar char="•"/>
              </a:pPr>
              <a:r>
                <a:rPr lang="en-US" sz="2199">
                  <a:solidFill>
                    <a:srgbClr val="000000"/>
                  </a:solidFill>
                  <a:latin typeface="Lato 1"/>
                  <a:ea typeface="Lato 1"/>
                  <a:cs typeface="Lato 1"/>
                  <a:sym typeface="Lato 1"/>
                </a:rPr>
                <a:t>Vet technician</a:t>
              </a:r>
            </a:p>
            <a:p>
              <a:pPr marL="474979" lvl="1" indent="-237490" algn="l">
                <a:lnSpc>
                  <a:spcPts val="2639"/>
                </a:lnSpc>
                <a:buFont typeface="Arial"/>
                <a:buChar char="•"/>
              </a:pPr>
              <a:r>
                <a:rPr lang="en-US" sz="2199">
                  <a:solidFill>
                    <a:srgbClr val="000000"/>
                  </a:solidFill>
                  <a:latin typeface="Lato 1"/>
                  <a:ea typeface="Lato 1"/>
                  <a:cs typeface="Lato 1"/>
                  <a:sym typeface="Lato 1"/>
                </a:rPr>
                <a:t>Nursing associate</a:t>
              </a:r>
            </a:p>
            <a:p>
              <a:pPr marL="474979" lvl="1" indent="-237490" algn="l">
                <a:lnSpc>
                  <a:spcPts val="2639"/>
                </a:lnSpc>
                <a:buFont typeface="Arial"/>
                <a:buChar char="•"/>
              </a:pPr>
              <a:r>
                <a:rPr lang="en-US" sz="2199">
                  <a:solidFill>
                    <a:srgbClr val="000000"/>
                  </a:solidFill>
                  <a:latin typeface="Lato 1"/>
                  <a:ea typeface="Lato 1"/>
                  <a:cs typeface="Lato 1"/>
                  <a:sym typeface="Lato 1"/>
                </a:rPr>
                <a:t>Rail engineer</a:t>
              </a:r>
            </a:p>
            <a:p>
              <a:pPr marL="474979" lvl="1" indent="-237490" algn="l">
                <a:lnSpc>
                  <a:spcPts val="2639"/>
                </a:lnSpc>
                <a:buFont typeface="Arial"/>
                <a:buChar char="•"/>
              </a:pPr>
              <a:r>
                <a:rPr lang="en-US" sz="2199">
                  <a:solidFill>
                    <a:srgbClr val="000000"/>
                  </a:solidFill>
                  <a:latin typeface="Lato 1"/>
                  <a:ea typeface="Lato 1"/>
                  <a:cs typeface="Lato 1"/>
                  <a:sym typeface="Lato 1"/>
                </a:rPr>
                <a:t>Marine pilot</a:t>
              </a:r>
            </a:p>
            <a:p>
              <a:pPr marL="474979" lvl="1" indent="-237490" algn="l">
                <a:lnSpc>
                  <a:spcPts val="2639"/>
                </a:lnSpc>
                <a:buFont typeface="Arial"/>
                <a:buChar char="•"/>
              </a:pPr>
              <a:r>
                <a:rPr lang="en-US" sz="2199">
                  <a:solidFill>
                    <a:srgbClr val="000000"/>
                  </a:solidFill>
                  <a:latin typeface="Lato 1"/>
                  <a:ea typeface="Lato 1"/>
                  <a:cs typeface="Lato 1"/>
                  <a:sym typeface="Lato 1"/>
                </a:rPr>
                <a:t>Nuclear technician</a:t>
              </a:r>
            </a:p>
          </p:txBody>
        </p:sp>
      </p:grpSp>
      <p:grpSp>
        <p:nvGrpSpPr>
          <p:cNvPr id="29" name="Group 29"/>
          <p:cNvGrpSpPr/>
          <p:nvPr/>
        </p:nvGrpSpPr>
        <p:grpSpPr>
          <a:xfrm>
            <a:off x="13841261" y="2723458"/>
            <a:ext cx="3086100" cy="2526055"/>
            <a:chOff x="0" y="0"/>
            <a:chExt cx="812800" cy="665299"/>
          </a:xfrm>
        </p:grpSpPr>
        <p:sp>
          <p:nvSpPr>
            <p:cNvPr id="30" name="Freeform 30"/>
            <p:cNvSpPr/>
            <p:nvPr/>
          </p:nvSpPr>
          <p:spPr>
            <a:xfrm>
              <a:off x="0" y="0"/>
              <a:ext cx="812800" cy="665298"/>
            </a:xfrm>
            <a:custGeom>
              <a:avLst/>
              <a:gdLst/>
              <a:ahLst/>
              <a:cxnLst/>
              <a:rect l="l" t="t" r="r" b="b"/>
              <a:pathLst>
                <a:path w="812800" h="665298">
                  <a:moveTo>
                    <a:pt x="127941" y="0"/>
                  </a:moveTo>
                  <a:lnTo>
                    <a:pt x="684859" y="0"/>
                  </a:lnTo>
                  <a:cubicBezTo>
                    <a:pt x="718791" y="0"/>
                    <a:pt x="751333" y="13479"/>
                    <a:pt x="775327" y="37473"/>
                  </a:cubicBezTo>
                  <a:cubicBezTo>
                    <a:pt x="799321" y="61467"/>
                    <a:pt x="812800" y="94009"/>
                    <a:pt x="812800" y="127941"/>
                  </a:cubicBezTo>
                  <a:lnTo>
                    <a:pt x="812800" y="537358"/>
                  </a:lnTo>
                  <a:cubicBezTo>
                    <a:pt x="812800" y="571290"/>
                    <a:pt x="799321" y="603832"/>
                    <a:pt x="775327" y="627826"/>
                  </a:cubicBezTo>
                  <a:cubicBezTo>
                    <a:pt x="751333" y="651819"/>
                    <a:pt x="718791" y="665298"/>
                    <a:pt x="684859" y="665298"/>
                  </a:cubicBezTo>
                  <a:lnTo>
                    <a:pt x="127941" y="665298"/>
                  </a:lnTo>
                  <a:cubicBezTo>
                    <a:pt x="94009" y="665298"/>
                    <a:pt x="61467" y="651819"/>
                    <a:pt x="37473" y="627826"/>
                  </a:cubicBezTo>
                  <a:cubicBezTo>
                    <a:pt x="13479" y="603832"/>
                    <a:pt x="0" y="571290"/>
                    <a:pt x="0" y="537358"/>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31" name="TextBox 31"/>
            <p:cNvSpPr txBox="1"/>
            <p:nvPr/>
          </p:nvSpPr>
          <p:spPr>
            <a:xfrm>
              <a:off x="0" y="-9525"/>
              <a:ext cx="812800" cy="674824"/>
            </a:xfrm>
            <a:prstGeom prst="rect">
              <a:avLst/>
            </a:prstGeom>
          </p:spPr>
          <p:txBody>
            <a:bodyPr lIns="50800" tIns="50800" rIns="50800" bIns="50800" rtlCol="0" anchor="ctr"/>
            <a:lstStyle/>
            <a:p>
              <a:pPr algn="l">
                <a:lnSpc>
                  <a:spcPts val="2639"/>
                </a:lnSpc>
              </a:pPr>
              <a:endParaRPr/>
            </a:p>
            <a:p>
              <a:pPr marL="474979" lvl="1" indent="-237490" algn="l">
                <a:lnSpc>
                  <a:spcPts val="2639"/>
                </a:lnSpc>
                <a:buFont typeface="Arial"/>
                <a:buChar char="•"/>
              </a:pPr>
              <a:r>
                <a:rPr lang="en-US" sz="2199">
                  <a:solidFill>
                    <a:srgbClr val="000000"/>
                  </a:solidFill>
                  <a:latin typeface="Lato 1"/>
                  <a:ea typeface="Lato 1"/>
                  <a:cs typeface="Lato 1"/>
                  <a:sym typeface="Lato 1"/>
                </a:rPr>
                <a:t>Geoscientist</a:t>
              </a:r>
            </a:p>
            <a:p>
              <a:pPr marL="474979" lvl="1" indent="-237490" algn="l">
                <a:lnSpc>
                  <a:spcPts val="2639"/>
                </a:lnSpc>
                <a:buFont typeface="Arial"/>
                <a:buChar char="•"/>
              </a:pPr>
              <a:r>
                <a:rPr lang="en-US" sz="2199">
                  <a:solidFill>
                    <a:srgbClr val="000000"/>
                  </a:solidFill>
                  <a:latin typeface="Lato 1"/>
                  <a:ea typeface="Lato 1"/>
                  <a:cs typeface="Lato 1"/>
                  <a:sym typeface="Lato 1"/>
                </a:rPr>
                <a:t>Accounting manager</a:t>
              </a:r>
            </a:p>
            <a:p>
              <a:pPr marL="474979" lvl="1" indent="-237490" algn="l">
                <a:lnSpc>
                  <a:spcPts val="2639"/>
                </a:lnSpc>
                <a:buFont typeface="Arial"/>
                <a:buChar char="•"/>
              </a:pPr>
              <a:r>
                <a:rPr lang="en-US" sz="2199">
                  <a:solidFill>
                    <a:srgbClr val="000000"/>
                  </a:solidFill>
                  <a:latin typeface="Lato 1"/>
                  <a:ea typeface="Lato 1"/>
                  <a:cs typeface="Lato 1"/>
                  <a:sym typeface="Lato 1"/>
                </a:rPr>
                <a:t>Midwife</a:t>
              </a:r>
            </a:p>
            <a:p>
              <a:pPr marL="474979" lvl="1" indent="-237490" algn="l">
                <a:lnSpc>
                  <a:spcPts val="2639"/>
                </a:lnSpc>
                <a:buFont typeface="Arial"/>
                <a:buChar char="•"/>
              </a:pPr>
              <a:r>
                <a:rPr lang="en-US" sz="2199">
                  <a:solidFill>
                    <a:srgbClr val="000000"/>
                  </a:solidFill>
                  <a:latin typeface="Lato 1"/>
                  <a:ea typeface="Lato 1"/>
                  <a:cs typeface="Lato 1"/>
                  <a:sym typeface="Lato 1"/>
                </a:rPr>
                <a:t>Social worker</a:t>
              </a:r>
            </a:p>
            <a:p>
              <a:pPr marL="474979" lvl="1" indent="-237490" algn="l">
                <a:lnSpc>
                  <a:spcPts val="2639"/>
                </a:lnSpc>
                <a:buFont typeface="Arial"/>
                <a:buChar char="•"/>
              </a:pPr>
              <a:r>
                <a:rPr lang="en-US" sz="2199">
                  <a:solidFill>
                    <a:srgbClr val="000000"/>
                  </a:solidFill>
                  <a:latin typeface="Lato 1"/>
                  <a:ea typeface="Lato 1"/>
                  <a:cs typeface="Lato 1"/>
                  <a:sym typeface="Lato 1"/>
                </a:rPr>
                <a:t>Civil engineer</a:t>
              </a:r>
            </a:p>
          </p:txBody>
        </p:sp>
      </p:grpSp>
      <p:grpSp>
        <p:nvGrpSpPr>
          <p:cNvPr id="32" name="Group 32"/>
          <p:cNvGrpSpPr/>
          <p:nvPr/>
        </p:nvGrpSpPr>
        <p:grpSpPr>
          <a:xfrm>
            <a:off x="14090140" y="2307722"/>
            <a:ext cx="2588340" cy="831471"/>
            <a:chOff x="0" y="0"/>
            <a:chExt cx="681703" cy="218988"/>
          </a:xfrm>
        </p:grpSpPr>
        <p:sp>
          <p:nvSpPr>
            <p:cNvPr id="33" name="Freeform 33"/>
            <p:cNvSpPr/>
            <p:nvPr/>
          </p:nvSpPr>
          <p:spPr>
            <a:xfrm>
              <a:off x="0" y="0"/>
              <a:ext cx="681703" cy="218988"/>
            </a:xfrm>
            <a:custGeom>
              <a:avLst/>
              <a:gdLst/>
              <a:ahLst/>
              <a:cxnLst/>
              <a:rect l="l" t="t" r="r" b="b"/>
              <a:pathLst>
                <a:path w="681703" h="218988">
                  <a:moveTo>
                    <a:pt x="109494" y="0"/>
                  </a:moveTo>
                  <a:lnTo>
                    <a:pt x="572209" y="0"/>
                  </a:lnTo>
                  <a:cubicBezTo>
                    <a:pt x="601248" y="0"/>
                    <a:pt x="629099" y="11536"/>
                    <a:pt x="649633" y="32070"/>
                  </a:cubicBezTo>
                  <a:cubicBezTo>
                    <a:pt x="670167" y="52604"/>
                    <a:pt x="681703" y="80455"/>
                    <a:pt x="681703" y="109494"/>
                  </a:cubicBezTo>
                  <a:lnTo>
                    <a:pt x="681703" y="109494"/>
                  </a:lnTo>
                  <a:cubicBezTo>
                    <a:pt x="681703" y="138534"/>
                    <a:pt x="670167" y="166384"/>
                    <a:pt x="649633" y="186918"/>
                  </a:cubicBezTo>
                  <a:cubicBezTo>
                    <a:pt x="629099" y="207452"/>
                    <a:pt x="601248" y="218988"/>
                    <a:pt x="572209" y="218988"/>
                  </a:cubicBezTo>
                  <a:lnTo>
                    <a:pt x="109494" y="218988"/>
                  </a:lnTo>
                  <a:cubicBezTo>
                    <a:pt x="80455" y="218988"/>
                    <a:pt x="52604" y="207452"/>
                    <a:pt x="32070" y="186918"/>
                  </a:cubicBezTo>
                  <a:cubicBezTo>
                    <a:pt x="11536" y="166384"/>
                    <a:pt x="0" y="138534"/>
                    <a:pt x="0" y="109494"/>
                  </a:cubicBezTo>
                  <a:lnTo>
                    <a:pt x="0" y="109494"/>
                  </a:lnTo>
                  <a:cubicBezTo>
                    <a:pt x="0" y="80455"/>
                    <a:pt x="11536" y="52604"/>
                    <a:pt x="32070" y="32070"/>
                  </a:cubicBezTo>
                  <a:cubicBezTo>
                    <a:pt x="52604" y="11536"/>
                    <a:pt x="80455" y="0"/>
                    <a:pt x="109494" y="0"/>
                  </a:cubicBezTo>
                  <a:close/>
                </a:path>
              </a:pathLst>
            </a:custGeom>
            <a:solidFill>
              <a:srgbClr val="006992"/>
            </a:solidFill>
          </p:spPr>
          <p:txBody>
            <a:bodyPr/>
            <a:lstStyle/>
            <a:p>
              <a:endParaRPr lang="en-GB"/>
            </a:p>
          </p:txBody>
        </p:sp>
        <p:sp>
          <p:nvSpPr>
            <p:cNvPr id="34" name="TextBox 34"/>
            <p:cNvSpPr txBox="1"/>
            <p:nvPr/>
          </p:nvSpPr>
          <p:spPr>
            <a:xfrm>
              <a:off x="0" y="0"/>
              <a:ext cx="681703" cy="218988"/>
            </a:xfrm>
            <a:prstGeom prst="rect">
              <a:avLst/>
            </a:prstGeom>
          </p:spPr>
          <p:txBody>
            <a:bodyPr lIns="50800" tIns="50800" rIns="50800" bIns="50800" rtlCol="0" anchor="ctr"/>
            <a:lstStyle/>
            <a:p>
              <a:pPr algn="ctr">
                <a:lnSpc>
                  <a:spcPts val="2879"/>
                </a:lnSpc>
              </a:pPr>
              <a:r>
                <a:rPr lang="en-US" sz="2400">
                  <a:solidFill>
                    <a:srgbClr val="FFFFFF"/>
                  </a:solidFill>
                  <a:latin typeface="Lato 1 Bold"/>
                  <a:ea typeface="Lato 1 Bold"/>
                  <a:cs typeface="Lato 1 Bold"/>
                  <a:sym typeface="Lato 1 Bold"/>
                </a:rPr>
                <a:t>Degree</a:t>
              </a:r>
            </a:p>
          </p:txBody>
        </p:sp>
      </p:grpSp>
      <p:grpSp>
        <p:nvGrpSpPr>
          <p:cNvPr id="35" name="Group 35"/>
          <p:cNvGrpSpPr/>
          <p:nvPr/>
        </p:nvGrpSpPr>
        <p:grpSpPr>
          <a:xfrm>
            <a:off x="13841261" y="6432210"/>
            <a:ext cx="3086100" cy="2192680"/>
            <a:chOff x="0" y="0"/>
            <a:chExt cx="812800" cy="577496"/>
          </a:xfrm>
        </p:grpSpPr>
        <p:sp>
          <p:nvSpPr>
            <p:cNvPr id="36" name="Freeform 36"/>
            <p:cNvSpPr/>
            <p:nvPr/>
          </p:nvSpPr>
          <p:spPr>
            <a:xfrm>
              <a:off x="0" y="0"/>
              <a:ext cx="812800" cy="577496"/>
            </a:xfrm>
            <a:custGeom>
              <a:avLst/>
              <a:gdLst/>
              <a:ahLst/>
              <a:cxnLst/>
              <a:rect l="l" t="t" r="r" b="b"/>
              <a:pathLst>
                <a:path w="812800" h="577496">
                  <a:moveTo>
                    <a:pt x="127941" y="0"/>
                  </a:moveTo>
                  <a:lnTo>
                    <a:pt x="684859" y="0"/>
                  </a:lnTo>
                  <a:cubicBezTo>
                    <a:pt x="718791" y="0"/>
                    <a:pt x="751333" y="13479"/>
                    <a:pt x="775327" y="37473"/>
                  </a:cubicBezTo>
                  <a:cubicBezTo>
                    <a:pt x="799321" y="61467"/>
                    <a:pt x="812800" y="94009"/>
                    <a:pt x="812800" y="127941"/>
                  </a:cubicBezTo>
                  <a:lnTo>
                    <a:pt x="812800" y="449555"/>
                  </a:lnTo>
                  <a:cubicBezTo>
                    <a:pt x="812800" y="483487"/>
                    <a:pt x="799321" y="516030"/>
                    <a:pt x="775327" y="540023"/>
                  </a:cubicBezTo>
                  <a:cubicBezTo>
                    <a:pt x="751333" y="564017"/>
                    <a:pt x="718791" y="577496"/>
                    <a:pt x="684859" y="577496"/>
                  </a:cubicBezTo>
                  <a:lnTo>
                    <a:pt x="127941" y="577496"/>
                  </a:lnTo>
                  <a:cubicBezTo>
                    <a:pt x="94009" y="577496"/>
                    <a:pt x="61467" y="564017"/>
                    <a:pt x="37473" y="540023"/>
                  </a:cubicBezTo>
                  <a:cubicBezTo>
                    <a:pt x="13479" y="516030"/>
                    <a:pt x="0" y="483487"/>
                    <a:pt x="0" y="449555"/>
                  </a:cubicBezTo>
                  <a:lnTo>
                    <a:pt x="0" y="127941"/>
                  </a:lnTo>
                  <a:cubicBezTo>
                    <a:pt x="0" y="94009"/>
                    <a:pt x="13479" y="61467"/>
                    <a:pt x="37473" y="37473"/>
                  </a:cubicBezTo>
                  <a:cubicBezTo>
                    <a:pt x="61467" y="13479"/>
                    <a:pt x="94009" y="0"/>
                    <a:pt x="127941" y="0"/>
                  </a:cubicBezTo>
                  <a:close/>
                </a:path>
              </a:pathLst>
            </a:custGeom>
            <a:solidFill>
              <a:srgbClr val="ECECEA"/>
            </a:solidFill>
          </p:spPr>
          <p:txBody>
            <a:bodyPr/>
            <a:lstStyle/>
            <a:p>
              <a:endParaRPr lang="en-GB"/>
            </a:p>
          </p:txBody>
        </p:sp>
        <p:sp>
          <p:nvSpPr>
            <p:cNvPr id="37" name="TextBox 37"/>
            <p:cNvSpPr txBox="1"/>
            <p:nvPr/>
          </p:nvSpPr>
          <p:spPr>
            <a:xfrm>
              <a:off x="0" y="-9525"/>
              <a:ext cx="812800" cy="587021"/>
            </a:xfrm>
            <a:prstGeom prst="rect">
              <a:avLst/>
            </a:prstGeom>
          </p:spPr>
          <p:txBody>
            <a:bodyPr lIns="50800" tIns="50800" rIns="50800" bIns="50800" rtlCol="0" anchor="ctr"/>
            <a:lstStyle/>
            <a:p>
              <a:pPr marL="474979" lvl="1" indent="-237490" algn="l">
                <a:lnSpc>
                  <a:spcPts val="2639"/>
                </a:lnSpc>
                <a:buFont typeface="Arial"/>
                <a:buChar char="•"/>
              </a:pPr>
              <a:r>
                <a:rPr lang="en-US" sz="2199">
                  <a:solidFill>
                    <a:srgbClr val="000000"/>
                  </a:solidFill>
                  <a:latin typeface="Lato 1"/>
                  <a:ea typeface="Lato 1"/>
                  <a:cs typeface="Lato 1"/>
                  <a:sym typeface="Lato 1"/>
                </a:rPr>
                <a:t>Doctor</a:t>
              </a:r>
            </a:p>
            <a:p>
              <a:pPr marL="474979" lvl="1" indent="-237490" algn="l">
                <a:lnSpc>
                  <a:spcPts val="2639"/>
                </a:lnSpc>
                <a:buFont typeface="Arial"/>
                <a:buChar char="•"/>
              </a:pPr>
              <a:r>
                <a:rPr lang="en-US" sz="2199">
                  <a:solidFill>
                    <a:srgbClr val="000000"/>
                  </a:solidFill>
                  <a:latin typeface="Lato 1"/>
                  <a:ea typeface="Lato 1"/>
                  <a:cs typeface="Lato 1"/>
                  <a:sym typeface="Lato 1"/>
                </a:rPr>
                <a:t>Game programmer</a:t>
              </a:r>
            </a:p>
            <a:p>
              <a:pPr marL="474979" lvl="1" indent="-237490" algn="l">
                <a:lnSpc>
                  <a:spcPts val="2639"/>
                </a:lnSpc>
                <a:buFont typeface="Arial"/>
                <a:buChar char="•"/>
              </a:pPr>
              <a:r>
                <a:rPr lang="en-US" sz="2199">
                  <a:solidFill>
                    <a:srgbClr val="000000"/>
                  </a:solidFill>
                  <a:latin typeface="Lato 1"/>
                  <a:ea typeface="Lato 1"/>
                  <a:cs typeface="Lato 1"/>
                  <a:sym typeface="Lato 1"/>
                </a:rPr>
                <a:t>Play therapist</a:t>
              </a:r>
            </a:p>
            <a:p>
              <a:pPr marL="474979" lvl="1" indent="-237490" algn="l">
                <a:lnSpc>
                  <a:spcPts val="2639"/>
                </a:lnSpc>
                <a:buFont typeface="Arial"/>
                <a:buChar char="•"/>
              </a:pPr>
              <a:r>
                <a:rPr lang="en-US" sz="2199">
                  <a:solidFill>
                    <a:srgbClr val="000000"/>
                  </a:solidFill>
                  <a:latin typeface="Lato 1"/>
                  <a:ea typeface="Lato 1"/>
                  <a:cs typeface="Lato 1"/>
                  <a:sym typeface="Lato 1"/>
                </a:rPr>
                <a:t>Solicitor</a:t>
              </a:r>
            </a:p>
            <a:p>
              <a:pPr marL="474979" lvl="1" indent="-237490" algn="l">
                <a:lnSpc>
                  <a:spcPts val="2639"/>
                </a:lnSpc>
                <a:buFont typeface="Arial"/>
                <a:buChar char="•"/>
              </a:pPr>
              <a:r>
                <a:rPr lang="en-US" sz="2199">
                  <a:solidFill>
                    <a:srgbClr val="000000"/>
                  </a:solidFill>
                  <a:latin typeface="Lato 1"/>
                  <a:ea typeface="Lato 1"/>
                  <a:cs typeface="Lato 1"/>
                  <a:sym typeface="Lato 1"/>
                </a:rPr>
                <a:t>Economist</a:t>
              </a:r>
            </a:p>
          </p:txBody>
        </p:sp>
      </p:grpSp>
      <p:grpSp>
        <p:nvGrpSpPr>
          <p:cNvPr id="38" name="Group 38"/>
          <p:cNvGrpSpPr/>
          <p:nvPr/>
        </p:nvGrpSpPr>
        <p:grpSpPr>
          <a:xfrm>
            <a:off x="1565956" y="7412379"/>
            <a:ext cx="2439012" cy="579755"/>
            <a:chOff x="0" y="0"/>
            <a:chExt cx="642374" cy="152693"/>
          </a:xfrm>
        </p:grpSpPr>
        <p:sp>
          <p:nvSpPr>
            <p:cNvPr id="39" name="Freeform 39"/>
            <p:cNvSpPr/>
            <p:nvPr/>
          </p:nvSpPr>
          <p:spPr>
            <a:xfrm>
              <a:off x="0" y="0"/>
              <a:ext cx="642374" cy="152693"/>
            </a:xfrm>
            <a:custGeom>
              <a:avLst/>
              <a:gdLst/>
              <a:ahLst/>
              <a:cxnLst/>
              <a:rect l="l" t="t" r="r" b="b"/>
              <a:pathLst>
                <a:path w="642374" h="152693">
                  <a:moveTo>
                    <a:pt x="76346" y="0"/>
                  </a:moveTo>
                  <a:lnTo>
                    <a:pt x="566027" y="0"/>
                  </a:lnTo>
                  <a:cubicBezTo>
                    <a:pt x="608192" y="0"/>
                    <a:pt x="642374" y="34181"/>
                    <a:pt x="642374" y="76346"/>
                  </a:cubicBezTo>
                  <a:lnTo>
                    <a:pt x="642374" y="76346"/>
                  </a:lnTo>
                  <a:cubicBezTo>
                    <a:pt x="642374" y="96595"/>
                    <a:pt x="634330" y="116014"/>
                    <a:pt x="620012" y="130331"/>
                  </a:cubicBezTo>
                  <a:cubicBezTo>
                    <a:pt x="605695" y="144649"/>
                    <a:pt x="586276" y="152693"/>
                    <a:pt x="566027"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40" name="TextBox 40"/>
            <p:cNvSpPr txBox="1"/>
            <p:nvPr/>
          </p:nvSpPr>
          <p:spPr>
            <a:xfrm>
              <a:off x="0" y="0"/>
              <a:ext cx="642374" cy="152693"/>
            </a:xfrm>
            <a:prstGeom prst="rect">
              <a:avLst/>
            </a:prstGeom>
          </p:spPr>
          <p:txBody>
            <a:bodyPr lIns="50800" tIns="50800" rIns="50800" bIns="50800" rtlCol="0" anchor="ctr"/>
            <a:lstStyle/>
            <a:p>
              <a:pPr algn="ctr">
                <a:lnSpc>
                  <a:spcPts val="2999"/>
                </a:lnSpc>
              </a:pPr>
              <a:r>
                <a:rPr lang="en-US" sz="2400">
                  <a:solidFill>
                    <a:srgbClr val="000000"/>
                  </a:solidFill>
                  <a:latin typeface="Lato 1 Bold"/>
                  <a:ea typeface="Lato 1 Bold"/>
                  <a:cs typeface="Lato 1 Bold"/>
                  <a:sym typeface="Lato 1 Bold"/>
                </a:rPr>
                <a:t>140+ standards</a:t>
              </a:r>
            </a:p>
          </p:txBody>
        </p:sp>
      </p:grpSp>
      <p:grpSp>
        <p:nvGrpSpPr>
          <p:cNvPr id="41" name="Group 41"/>
          <p:cNvGrpSpPr/>
          <p:nvPr/>
        </p:nvGrpSpPr>
        <p:grpSpPr>
          <a:xfrm>
            <a:off x="5820866" y="7412379"/>
            <a:ext cx="2439012" cy="579755"/>
            <a:chOff x="0" y="0"/>
            <a:chExt cx="642374" cy="152693"/>
          </a:xfrm>
        </p:grpSpPr>
        <p:sp>
          <p:nvSpPr>
            <p:cNvPr id="42" name="Freeform 42"/>
            <p:cNvSpPr/>
            <p:nvPr/>
          </p:nvSpPr>
          <p:spPr>
            <a:xfrm>
              <a:off x="0" y="0"/>
              <a:ext cx="642374" cy="152693"/>
            </a:xfrm>
            <a:custGeom>
              <a:avLst/>
              <a:gdLst/>
              <a:ahLst/>
              <a:cxnLst/>
              <a:rect l="l" t="t" r="r" b="b"/>
              <a:pathLst>
                <a:path w="642374" h="152693">
                  <a:moveTo>
                    <a:pt x="76346" y="0"/>
                  </a:moveTo>
                  <a:lnTo>
                    <a:pt x="566027" y="0"/>
                  </a:lnTo>
                  <a:cubicBezTo>
                    <a:pt x="608192" y="0"/>
                    <a:pt x="642374" y="34181"/>
                    <a:pt x="642374" y="76346"/>
                  </a:cubicBezTo>
                  <a:lnTo>
                    <a:pt x="642374" y="76346"/>
                  </a:lnTo>
                  <a:cubicBezTo>
                    <a:pt x="642374" y="96595"/>
                    <a:pt x="634330" y="116014"/>
                    <a:pt x="620012" y="130331"/>
                  </a:cubicBezTo>
                  <a:cubicBezTo>
                    <a:pt x="605695" y="144649"/>
                    <a:pt x="586276" y="152693"/>
                    <a:pt x="566027"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43" name="TextBox 43"/>
            <p:cNvSpPr txBox="1"/>
            <p:nvPr/>
          </p:nvSpPr>
          <p:spPr>
            <a:xfrm>
              <a:off x="0" y="0"/>
              <a:ext cx="642374" cy="152693"/>
            </a:xfrm>
            <a:prstGeom prst="rect">
              <a:avLst/>
            </a:prstGeom>
          </p:spPr>
          <p:txBody>
            <a:bodyPr lIns="50800" tIns="50800" rIns="50800" bIns="50800" rtlCol="0" anchor="ctr"/>
            <a:lstStyle/>
            <a:p>
              <a:pPr algn="ctr">
                <a:lnSpc>
                  <a:spcPts val="2999"/>
                </a:lnSpc>
              </a:pPr>
              <a:r>
                <a:rPr lang="en-US" sz="2400">
                  <a:solidFill>
                    <a:srgbClr val="000000"/>
                  </a:solidFill>
                  <a:latin typeface="Lato 1 Bold"/>
                  <a:ea typeface="Lato 1 Bold"/>
                  <a:cs typeface="Lato 1 Bold"/>
                  <a:sym typeface="Lato 1 Bold"/>
                </a:rPr>
                <a:t> 230+ standards</a:t>
              </a:r>
            </a:p>
          </p:txBody>
        </p:sp>
      </p:grpSp>
      <p:grpSp>
        <p:nvGrpSpPr>
          <p:cNvPr id="44" name="Group 44"/>
          <p:cNvGrpSpPr/>
          <p:nvPr/>
        </p:nvGrpSpPr>
        <p:grpSpPr>
          <a:xfrm>
            <a:off x="9760528" y="5467486"/>
            <a:ext cx="2903588" cy="579755"/>
            <a:chOff x="0" y="0"/>
            <a:chExt cx="764731" cy="152693"/>
          </a:xfrm>
        </p:grpSpPr>
        <p:sp>
          <p:nvSpPr>
            <p:cNvPr id="45" name="Freeform 45"/>
            <p:cNvSpPr/>
            <p:nvPr/>
          </p:nvSpPr>
          <p:spPr>
            <a:xfrm>
              <a:off x="0" y="0"/>
              <a:ext cx="764731" cy="152693"/>
            </a:xfrm>
            <a:custGeom>
              <a:avLst/>
              <a:gdLst/>
              <a:ahLst/>
              <a:cxnLst/>
              <a:rect l="l" t="t" r="r" b="b"/>
              <a:pathLst>
                <a:path w="764731" h="152693">
                  <a:moveTo>
                    <a:pt x="76346" y="0"/>
                  </a:moveTo>
                  <a:lnTo>
                    <a:pt x="688385" y="0"/>
                  </a:lnTo>
                  <a:cubicBezTo>
                    <a:pt x="730550" y="0"/>
                    <a:pt x="764731" y="34181"/>
                    <a:pt x="764731" y="76346"/>
                  </a:cubicBezTo>
                  <a:lnTo>
                    <a:pt x="764731" y="76346"/>
                  </a:lnTo>
                  <a:cubicBezTo>
                    <a:pt x="764731" y="96595"/>
                    <a:pt x="756687" y="116014"/>
                    <a:pt x="742370" y="130331"/>
                  </a:cubicBezTo>
                  <a:cubicBezTo>
                    <a:pt x="728052" y="144649"/>
                    <a:pt x="708633" y="152693"/>
                    <a:pt x="688385"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46" name="TextBox 46"/>
            <p:cNvSpPr txBox="1"/>
            <p:nvPr/>
          </p:nvSpPr>
          <p:spPr>
            <a:xfrm>
              <a:off x="0" y="0"/>
              <a:ext cx="764731" cy="152693"/>
            </a:xfrm>
            <a:prstGeom prst="rect">
              <a:avLst/>
            </a:prstGeom>
          </p:spPr>
          <p:txBody>
            <a:bodyPr lIns="50800" tIns="50800" rIns="50800" bIns="50800" rtlCol="0" anchor="ctr"/>
            <a:lstStyle/>
            <a:p>
              <a:pPr algn="ctr">
                <a:lnSpc>
                  <a:spcPts val="2999"/>
                </a:lnSpc>
              </a:pPr>
              <a:r>
                <a:rPr lang="en-US" sz="2400">
                  <a:solidFill>
                    <a:srgbClr val="000000"/>
                  </a:solidFill>
                  <a:latin typeface="Lato 1 Bold"/>
                  <a:ea typeface="Lato 1 Bold"/>
                  <a:cs typeface="Lato 1 Bold"/>
                  <a:sym typeface="Lato 1 Bold"/>
                </a:rPr>
                <a:t> 110+ standards (L4)</a:t>
              </a:r>
            </a:p>
          </p:txBody>
        </p:sp>
      </p:grpSp>
      <p:grpSp>
        <p:nvGrpSpPr>
          <p:cNvPr id="47" name="Group 47"/>
          <p:cNvGrpSpPr/>
          <p:nvPr/>
        </p:nvGrpSpPr>
        <p:grpSpPr>
          <a:xfrm>
            <a:off x="9760528" y="8843965"/>
            <a:ext cx="2903588" cy="579755"/>
            <a:chOff x="0" y="0"/>
            <a:chExt cx="764731" cy="152693"/>
          </a:xfrm>
        </p:grpSpPr>
        <p:sp>
          <p:nvSpPr>
            <p:cNvPr id="48" name="Freeform 48"/>
            <p:cNvSpPr/>
            <p:nvPr/>
          </p:nvSpPr>
          <p:spPr>
            <a:xfrm>
              <a:off x="0" y="0"/>
              <a:ext cx="764731" cy="152693"/>
            </a:xfrm>
            <a:custGeom>
              <a:avLst/>
              <a:gdLst/>
              <a:ahLst/>
              <a:cxnLst/>
              <a:rect l="l" t="t" r="r" b="b"/>
              <a:pathLst>
                <a:path w="764731" h="152693">
                  <a:moveTo>
                    <a:pt x="76346" y="0"/>
                  </a:moveTo>
                  <a:lnTo>
                    <a:pt x="688385" y="0"/>
                  </a:lnTo>
                  <a:cubicBezTo>
                    <a:pt x="730550" y="0"/>
                    <a:pt x="764731" y="34181"/>
                    <a:pt x="764731" y="76346"/>
                  </a:cubicBezTo>
                  <a:lnTo>
                    <a:pt x="764731" y="76346"/>
                  </a:lnTo>
                  <a:cubicBezTo>
                    <a:pt x="764731" y="96595"/>
                    <a:pt x="756687" y="116014"/>
                    <a:pt x="742370" y="130331"/>
                  </a:cubicBezTo>
                  <a:cubicBezTo>
                    <a:pt x="728052" y="144649"/>
                    <a:pt x="708633" y="152693"/>
                    <a:pt x="688385"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49" name="TextBox 49"/>
            <p:cNvSpPr txBox="1"/>
            <p:nvPr/>
          </p:nvSpPr>
          <p:spPr>
            <a:xfrm>
              <a:off x="0" y="0"/>
              <a:ext cx="764731" cy="152693"/>
            </a:xfrm>
            <a:prstGeom prst="rect">
              <a:avLst/>
            </a:prstGeom>
          </p:spPr>
          <p:txBody>
            <a:bodyPr lIns="50800" tIns="50800" rIns="50800" bIns="50800" rtlCol="0" anchor="ctr"/>
            <a:lstStyle/>
            <a:p>
              <a:pPr algn="ctr">
                <a:lnSpc>
                  <a:spcPts val="2999"/>
                </a:lnSpc>
              </a:pPr>
              <a:r>
                <a:rPr lang="en-US" sz="2400">
                  <a:solidFill>
                    <a:srgbClr val="000000"/>
                  </a:solidFill>
                  <a:latin typeface="Lato 1 Bold"/>
                  <a:ea typeface="Lato 1 Bold"/>
                  <a:cs typeface="Lato 1 Bold"/>
                  <a:sym typeface="Lato 1 Bold"/>
                </a:rPr>
                <a:t> 40+ standards (L5)</a:t>
              </a:r>
            </a:p>
          </p:txBody>
        </p:sp>
      </p:grpSp>
      <p:grpSp>
        <p:nvGrpSpPr>
          <p:cNvPr id="50" name="Group 50"/>
          <p:cNvGrpSpPr/>
          <p:nvPr/>
        </p:nvGrpSpPr>
        <p:grpSpPr>
          <a:xfrm>
            <a:off x="13932516" y="5467486"/>
            <a:ext cx="2903588" cy="579755"/>
            <a:chOff x="0" y="0"/>
            <a:chExt cx="764731" cy="152693"/>
          </a:xfrm>
        </p:grpSpPr>
        <p:sp>
          <p:nvSpPr>
            <p:cNvPr id="51" name="Freeform 51"/>
            <p:cNvSpPr/>
            <p:nvPr/>
          </p:nvSpPr>
          <p:spPr>
            <a:xfrm>
              <a:off x="0" y="0"/>
              <a:ext cx="764731" cy="152693"/>
            </a:xfrm>
            <a:custGeom>
              <a:avLst/>
              <a:gdLst/>
              <a:ahLst/>
              <a:cxnLst/>
              <a:rect l="l" t="t" r="r" b="b"/>
              <a:pathLst>
                <a:path w="764731" h="152693">
                  <a:moveTo>
                    <a:pt x="76346" y="0"/>
                  </a:moveTo>
                  <a:lnTo>
                    <a:pt x="688385" y="0"/>
                  </a:lnTo>
                  <a:cubicBezTo>
                    <a:pt x="730550" y="0"/>
                    <a:pt x="764731" y="34181"/>
                    <a:pt x="764731" y="76346"/>
                  </a:cubicBezTo>
                  <a:lnTo>
                    <a:pt x="764731" y="76346"/>
                  </a:lnTo>
                  <a:cubicBezTo>
                    <a:pt x="764731" y="96595"/>
                    <a:pt x="756687" y="116014"/>
                    <a:pt x="742370" y="130331"/>
                  </a:cubicBezTo>
                  <a:cubicBezTo>
                    <a:pt x="728052" y="144649"/>
                    <a:pt x="708633" y="152693"/>
                    <a:pt x="688385"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52" name="TextBox 52"/>
            <p:cNvSpPr txBox="1"/>
            <p:nvPr/>
          </p:nvSpPr>
          <p:spPr>
            <a:xfrm>
              <a:off x="0" y="0"/>
              <a:ext cx="764731" cy="152693"/>
            </a:xfrm>
            <a:prstGeom prst="rect">
              <a:avLst/>
            </a:prstGeom>
          </p:spPr>
          <p:txBody>
            <a:bodyPr lIns="50800" tIns="50800" rIns="50800" bIns="50800" rtlCol="0" anchor="ctr"/>
            <a:lstStyle/>
            <a:p>
              <a:pPr algn="ctr">
                <a:lnSpc>
                  <a:spcPts val="2999"/>
                </a:lnSpc>
              </a:pPr>
              <a:r>
                <a:rPr lang="en-US" sz="2400">
                  <a:solidFill>
                    <a:srgbClr val="000000"/>
                  </a:solidFill>
                  <a:latin typeface="Lato 1 Bold"/>
                  <a:ea typeface="Lato 1 Bold"/>
                  <a:cs typeface="Lato 1 Bold"/>
                  <a:sym typeface="Lato 1 Bold"/>
                </a:rPr>
                <a:t> 110+ standards (L6)</a:t>
              </a:r>
            </a:p>
          </p:txBody>
        </p:sp>
      </p:grpSp>
      <p:grpSp>
        <p:nvGrpSpPr>
          <p:cNvPr id="53" name="Group 53"/>
          <p:cNvGrpSpPr/>
          <p:nvPr/>
        </p:nvGrpSpPr>
        <p:grpSpPr>
          <a:xfrm>
            <a:off x="13932516" y="8882065"/>
            <a:ext cx="2903588" cy="579755"/>
            <a:chOff x="0" y="0"/>
            <a:chExt cx="764731" cy="152693"/>
          </a:xfrm>
        </p:grpSpPr>
        <p:sp>
          <p:nvSpPr>
            <p:cNvPr id="54" name="Freeform 54"/>
            <p:cNvSpPr/>
            <p:nvPr/>
          </p:nvSpPr>
          <p:spPr>
            <a:xfrm>
              <a:off x="0" y="0"/>
              <a:ext cx="764731" cy="152693"/>
            </a:xfrm>
            <a:custGeom>
              <a:avLst/>
              <a:gdLst/>
              <a:ahLst/>
              <a:cxnLst/>
              <a:rect l="l" t="t" r="r" b="b"/>
              <a:pathLst>
                <a:path w="764731" h="152693">
                  <a:moveTo>
                    <a:pt x="76346" y="0"/>
                  </a:moveTo>
                  <a:lnTo>
                    <a:pt x="688385" y="0"/>
                  </a:lnTo>
                  <a:cubicBezTo>
                    <a:pt x="730550" y="0"/>
                    <a:pt x="764731" y="34181"/>
                    <a:pt x="764731" y="76346"/>
                  </a:cubicBezTo>
                  <a:lnTo>
                    <a:pt x="764731" y="76346"/>
                  </a:lnTo>
                  <a:cubicBezTo>
                    <a:pt x="764731" y="96595"/>
                    <a:pt x="756687" y="116014"/>
                    <a:pt x="742370" y="130331"/>
                  </a:cubicBezTo>
                  <a:cubicBezTo>
                    <a:pt x="728052" y="144649"/>
                    <a:pt x="708633" y="152693"/>
                    <a:pt x="688385" y="152693"/>
                  </a:cubicBezTo>
                  <a:lnTo>
                    <a:pt x="76346" y="152693"/>
                  </a:lnTo>
                  <a:cubicBezTo>
                    <a:pt x="34181" y="152693"/>
                    <a:pt x="0" y="118511"/>
                    <a:pt x="0" y="76346"/>
                  </a:cubicBezTo>
                  <a:lnTo>
                    <a:pt x="0" y="76346"/>
                  </a:lnTo>
                  <a:cubicBezTo>
                    <a:pt x="0" y="34181"/>
                    <a:pt x="34181" y="0"/>
                    <a:pt x="76346" y="0"/>
                  </a:cubicBezTo>
                  <a:close/>
                </a:path>
              </a:pathLst>
            </a:custGeom>
            <a:solidFill>
              <a:srgbClr val="E8B463"/>
            </a:solidFill>
          </p:spPr>
          <p:txBody>
            <a:bodyPr/>
            <a:lstStyle/>
            <a:p>
              <a:endParaRPr lang="en-GB"/>
            </a:p>
          </p:txBody>
        </p:sp>
        <p:sp>
          <p:nvSpPr>
            <p:cNvPr id="55" name="TextBox 55"/>
            <p:cNvSpPr txBox="1"/>
            <p:nvPr/>
          </p:nvSpPr>
          <p:spPr>
            <a:xfrm>
              <a:off x="0" y="0"/>
              <a:ext cx="764731" cy="152693"/>
            </a:xfrm>
            <a:prstGeom prst="rect">
              <a:avLst/>
            </a:prstGeom>
          </p:spPr>
          <p:txBody>
            <a:bodyPr lIns="50800" tIns="50800" rIns="50800" bIns="50800" rtlCol="0" anchor="ctr"/>
            <a:lstStyle/>
            <a:p>
              <a:pPr algn="ctr">
                <a:lnSpc>
                  <a:spcPts val="2999"/>
                </a:lnSpc>
              </a:pPr>
              <a:r>
                <a:rPr lang="en-US" sz="2400">
                  <a:solidFill>
                    <a:srgbClr val="000000"/>
                  </a:solidFill>
                  <a:latin typeface="Lato 1 Bold"/>
                  <a:ea typeface="Lato 1 Bold"/>
                  <a:cs typeface="Lato 1 Bold"/>
                  <a:sym typeface="Lato 1 Bold"/>
                </a:rPr>
                <a:t> 60+ standards (L7)</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par>
                                <p:cTn id="37" presetID="10"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500"/>
                                        <p:tgtEl>
                                          <p:spTgt spid="47"/>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par>
                                <p:cTn id="44" presetID="10" presetClass="entr" presetSubtype="0"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par>
                                <p:cTn id="47" presetID="10"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fade">
                                      <p:cBhvr>
                                        <p:cTn id="49" dur="500"/>
                                        <p:tgtEl>
                                          <p:spTgt spid="50"/>
                                        </p:tgtEl>
                                      </p:cBhvr>
                                    </p:animEffect>
                                  </p:childTnLst>
                                </p:cTn>
                              </p:par>
                              <p:par>
                                <p:cTn id="50" presetID="10" presetClass="entr" presetSubtype="0" fill="hold"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fade">
                                      <p:cBhvr>
                                        <p:cTn id="52" dur="500"/>
                                        <p:tgtEl>
                                          <p:spTgt spid="35"/>
                                        </p:tgtEl>
                                      </p:cBhvr>
                                    </p:animEffect>
                                  </p:childTnLst>
                                </p:cTn>
                              </p:par>
                              <p:par>
                                <p:cTn id="53" presetID="10" presetClass="entr" presetSubtype="0" fill="hold" nodeType="with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fade">
                                      <p:cBhvr>
                                        <p:cTn id="5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6992"/>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grpSp>
        <p:nvGrpSpPr>
          <p:cNvPr id="7" name="Group 7"/>
          <p:cNvGrpSpPr/>
          <p:nvPr/>
        </p:nvGrpSpPr>
        <p:grpSpPr>
          <a:xfrm>
            <a:off x="9855637" y="2604926"/>
            <a:ext cx="6246832" cy="579755"/>
            <a:chOff x="0" y="0"/>
            <a:chExt cx="1645256" cy="152693"/>
          </a:xfrm>
        </p:grpSpPr>
        <p:sp>
          <p:nvSpPr>
            <p:cNvPr id="8" name="Freeform 8"/>
            <p:cNvSpPr/>
            <p:nvPr/>
          </p:nvSpPr>
          <p:spPr>
            <a:xfrm>
              <a:off x="0" y="0"/>
              <a:ext cx="1645256" cy="152693"/>
            </a:xfrm>
            <a:custGeom>
              <a:avLst/>
              <a:gdLst/>
              <a:ahLst/>
              <a:cxnLst/>
              <a:rect l="l" t="t" r="r" b="b"/>
              <a:pathLst>
                <a:path w="1645256" h="152693">
                  <a:moveTo>
                    <a:pt x="0" y="0"/>
                  </a:moveTo>
                  <a:lnTo>
                    <a:pt x="1645256" y="0"/>
                  </a:lnTo>
                  <a:lnTo>
                    <a:pt x="1645256" y="152693"/>
                  </a:lnTo>
                  <a:lnTo>
                    <a:pt x="0" y="152693"/>
                  </a:lnTo>
                  <a:close/>
                </a:path>
              </a:pathLst>
            </a:custGeom>
            <a:solidFill>
              <a:srgbClr val="525E93"/>
            </a:solidFill>
          </p:spPr>
          <p:txBody>
            <a:bodyPr/>
            <a:lstStyle/>
            <a:p>
              <a:endParaRPr lang="en-GB"/>
            </a:p>
          </p:txBody>
        </p:sp>
        <p:sp>
          <p:nvSpPr>
            <p:cNvPr id="9" name="TextBox 9"/>
            <p:cNvSpPr txBox="1"/>
            <p:nvPr/>
          </p:nvSpPr>
          <p:spPr>
            <a:xfrm>
              <a:off x="0" y="0"/>
              <a:ext cx="1645256" cy="152693"/>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Work full-time and study part-time</a:t>
              </a:r>
            </a:p>
          </p:txBody>
        </p:sp>
      </p:grpSp>
      <p:sp>
        <p:nvSpPr>
          <p:cNvPr id="10" name="Freeform 10"/>
          <p:cNvSpPr/>
          <p:nvPr/>
        </p:nvSpPr>
        <p:spPr>
          <a:xfrm>
            <a:off x="1319908" y="2372062"/>
            <a:ext cx="562613" cy="562613"/>
          </a:xfrm>
          <a:custGeom>
            <a:avLst/>
            <a:gdLst/>
            <a:ahLst/>
            <a:cxnLst/>
            <a:rect l="l" t="t" r="r" b="b"/>
            <a:pathLst>
              <a:path w="562613" h="562613">
                <a:moveTo>
                  <a:pt x="0" y="0"/>
                </a:moveTo>
                <a:lnTo>
                  <a:pt x="562613" y="0"/>
                </a:lnTo>
                <a:lnTo>
                  <a:pt x="562613" y="562613"/>
                </a:lnTo>
                <a:lnTo>
                  <a:pt x="0" y="5626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Freeform 11"/>
          <p:cNvSpPr/>
          <p:nvPr/>
        </p:nvSpPr>
        <p:spPr>
          <a:xfrm>
            <a:off x="1319908" y="3184681"/>
            <a:ext cx="562613" cy="562613"/>
          </a:xfrm>
          <a:custGeom>
            <a:avLst/>
            <a:gdLst/>
            <a:ahLst/>
            <a:cxnLst/>
            <a:rect l="l" t="t" r="r" b="b"/>
            <a:pathLst>
              <a:path w="562613" h="562613">
                <a:moveTo>
                  <a:pt x="0" y="0"/>
                </a:moveTo>
                <a:lnTo>
                  <a:pt x="562613" y="0"/>
                </a:lnTo>
                <a:lnTo>
                  <a:pt x="562613" y="562613"/>
                </a:lnTo>
                <a:lnTo>
                  <a:pt x="0" y="5626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12" name="Group 12"/>
          <p:cNvGrpSpPr/>
          <p:nvPr/>
        </p:nvGrpSpPr>
        <p:grpSpPr>
          <a:xfrm>
            <a:off x="8943745" y="3184681"/>
            <a:ext cx="8096880" cy="2068521"/>
            <a:chOff x="0" y="0"/>
            <a:chExt cx="2132512" cy="544796"/>
          </a:xfrm>
        </p:grpSpPr>
        <p:sp>
          <p:nvSpPr>
            <p:cNvPr id="13" name="Freeform 13"/>
            <p:cNvSpPr/>
            <p:nvPr/>
          </p:nvSpPr>
          <p:spPr>
            <a:xfrm>
              <a:off x="0" y="0"/>
              <a:ext cx="2132512" cy="544796"/>
            </a:xfrm>
            <a:custGeom>
              <a:avLst/>
              <a:gdLst/>
              <a:ahLst/>
              <a:cxnLst/>
              <a:rect l="l" t="t" r="r" b="b"/>
              <a:pathLst>
                <a:path w="2132512" h="544796">
                  <a:moveTo>
                    <a:pt x="0" y="0"/>
                  </a:moveTo>
                  <a:lnTo>
                    <a:pt x="2132512" y="0"/>
                  </a:lnTo>
                  <a:lnTo>
                    <a:pt x="2132512" y="544796"/>
                  </a:lnTo>
                  <a:lnTo>
                    <a:pt x="0" y="544796"/>
                  </a:lnTo>
                  <a:close/>
                </a:path>
              </a:pathLst>
            </a:custGeom>
            <a:solidFill>
              <a:srgbClr val="00A8A8"/>
            </a:solidFill>
          </p:spPr>
          <p:txBody>
            <a:bodyPr/>
            <a:lstStyle/>
            <a:p>
              <a:endParaRPr lang="en-GB"/>
            </a:p>
          </p:txBody>
        </p:sp>
        <p:sp>
          <p:nvSpPr>
            <p:cNvPr id="14" name="TextBox 14"/>
            <p:cNvSpPr txBox="1"/>
            <p:nvPr/>
          </p:nvSpPr>
          <p:spPr>
            <a:xfrm>
              <a:off x="0" y="0"/>
              <a:ext cx="2132512" cy="544796"/>
            </a:xfrm>
            <a:prstGeom prst="rect">
              <a:avLst/>
            </a:prstGeom>
          </p:spPr>
          <p:txBody>
            <a:bodyPr lIns="50800" tIns="50800" rIns="50800" bIns="50800" rtlCol="0" anchor="ctr"/>
            <a:lstStyle/>
            <a:p>
              <a:pPr algn="ctr">
                <a:lnSpc>
                  <a:spcPts val="2999"/>
                </a:lnSpc>
              </a:pPr>
              <a:endParaRPr/>
            </a:p>
          </p:txBody>
        </p:sp>
      </p:grpSp>
      <p:sp>
        <p:nvSpPr>
          <p:cNvPr id="15" name="Freeform 15"/>
          <p:cNvSpPr/>
          <p:nvPr/>
        </p:nvSpPr>
        <p:spPr>
          <a:xfrm>
            <a:off x="9213502" y="3596783"/>
            <a:ext cx="1217876" cy="1244317"/>
          </a:xfrm>
          <a:custGeom>
            <a:avLst/>
            <a:gdLst/>
            <a:ahLst/>
            <a:cxnLst/>
            <a:rect l="l" t="t" r="r" b="b"/>
            <a:pathLst>
              <a:path w="1217876" h="1244317">
                <a:moveTo>
                  <a:pt x="0" y="0"/>
                </a:moveTo>
                <a:lnTo>
                  <a:pt x="1217875" y="0"/>
                </a:lnTo>
                <a:lnTo>
                  <a:pt x="1217875" y="1244317"/>
                </a:lnTo>
                <a:lnTo>
                  <a:pt x="0" y="124431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6" name="Freeform 16"/>
          <p:cNvSpPr/>
          <p:nvPr/>
        </p:nvSpPr>
        <p:spPr>
          <a:xfrm>
            <a:off x="10688552" y="3538211"/>
            <a:ext cx="1210918" cy="1302063"/>
          </a:xfrm>
          <a:custGeom>
            <a:avLst/>
            <a:gdLst/>
            <a:ahLst/>
            <a:cxnLst/>
            <a:rect l="l" t="t" r="r" b="b"/>
            <a:pathLst>
              <a:path w="1210918" h="1302063">
                <a:moveTo>
                  <a:pt x="0" y="0"/>
                </a:moveTo>
                <a:lnTo>
                  <a:pt x="1210919" y="0"/>
                </a:lnTo>
                <a:lnTo>
                  <a:pt x="1210919" y="1302063"/>
                </a:lnTo>
                <a:lnTo>
                  <a:pt x="0" y="13020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7" name="Freeform 17"/>
          <p:cNvSpPr/>
          <p:nvPr/>
        </p:nvSpPr>
        <p:spPr>
          <a:xfrm>
            <a:off x="12153343" y="3728159"/>
            <a:ext cx="1733679" cy="1077048"/>
          </a:xfrm>
          <a:custGeom>
            <a:avLst/>
            <a:gdLst/>
            <a:ahLst/>
            <a:cxnLst/>
            <a:rect l="l" t="t" r="r" b="b"/>
            <a:pathLst>
              <a:path w="1733679" h="1077048">
                <a:moveTo>
                  <a:pt x="0" y="0"/>
                </a:moveTo>
                <a:lnTo>
                  <a:pt x="1733679" y="0"/>
                </a:lnTo>
                <a:lnTo>
                  <a:pt x="1733679" y="1077049"/>
                </a:lnTo>
                <a:lnTo>
                  <a:pt x="0" y="107704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8" name="Freeform 18"/>
          <p:cNvSpPr/>
          <p:nvPr/>
        </p:nvSpPr>
        <p:spPr>
          <a:xfrm>
            <a:off x="14144197" y="3795687"/>
            <a:ext cx="1317281" cy="996194"/>
          </a:xfrm>
          <a:custGeom>
            <a:avLst/>
            <a:gdLst/>
            <a:ahLst/>
            <a:cxnLst/>
            <a:rect l="l" t="t" r="r" b="b"/>
            <a:pathLst>
              <a:path w="1317281" h="996194">
                <a:moveTo>
                  <a:pt x="0" y="0"/>
                </a:moveTo>
                <a:lnTo>
                  <a:pt x="1317282" y="0"/>
                </a:lnTo>
                <a:lnTo>
                  <a:pt x="1317282" y="996194"/>
                </a:lnTo>
                <a:lnTo>
                  <a:pt x="0" y="99619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19" name="Freeform 19"/>
          <p:cNvSpPr/>
          <p:nvPr/>
        </p:nvSpPr>
        <p:spPr>
          <a:xfrm>
            <a:off x="15718654" y="3672451"/>
            <a:ext cx="1092980" cy="1092980"/>
          </a:xfrm>
          <a:custGeom>
            <a:avLst/>
            <a:gdLst/>
            <a:ahLst/>
            <a:cxnLst/>
            <a:rect l="l" t="t" r="r" b="b"/>
            <a:pathLst>
              <a:path w="1092980" h="1092980">
                <a:moveTo>
                  <a:pt x="0" y="0"/>
                </a:moveTo>
                <a:lnTo>
                  <a:pt x="1092979" y="0"/>
                </a:lnTo>
                <a:lnTo>
                  <a:pt x="1092979" y="1092980"/>
                </a:lnTo>
                <a:lnTo>
                  <a:pt x="0" y="109298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20" name="Freeform 20"/>
          <p:cNvSpPr/>
          <p:nvPr/>
        </p:nvSpPr>
        <p:spPr>
          <a:xfrm>
            <a:off x="1319908" y="3994944"/>
            <a:ext cx="562613" cy="562613"/>
          </a:xfrm>
          <a:custGeom>
            <a:avLst/>
            <a:gdLst/>
            <a:ahLst/>
            <a:cxnLst/>
            <a:rect l="l" t="t" r="r" b="b"/>
            <a:pathLst>
              <a:path w="562613" h="562613">
                <a:moveTo>
                  <a:pt x="0" y="0"/>
                </a:moveTo>
                <a:lnTo>
                  <a:pt x="562613" y="0"/>
                </a:lnTo>
                <a:lnTo>
                  <a:pt x="562613" y="562614"/>
                </a:lnTo>
                <a:lnTo>
                  <a:pt x="0" y="5626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1" name="Freeform 21"/>
          <p:cNvSpPr/>
          <p:nvPr/>
        </p:nvSpPr>
        <p:spPr>
          <a:xfrm>
            <a:off x="1360531" y="4805208"/>
            <a:ext cx="562613" cy="562613"/>
          </a:xfrm>
          <a:custGeom>
            <a:avLst/>
            <a:gdLst/>
            <a:ahLst/>
            <a:cxnLst/>
            <a:rect l="l" t="t" r="r" b="b"/>
            <a:pathLst>
              <a:path w="562613" h="562613">
                <a:moveTo>
                  <a:pt x="0" y="0"/>
                </a:moveTo>
                <a:lnTo>
                  <a:pt x="562613" y="0"/>
                </a:lnTo>
                <a:lnTo>
                  <a:pt x="562613" y="562613"/>
                </a:lnTo>
                <a:lnTo>
                  <a:pt x="0" y="5626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 name="Freeform 22"/>
          <p:cNvSpPr/>
          <p:nvPr/>
        </p:nvSpPr>
        <p:spPr>
          <a:xfrm>
            <a:off x="1360531" y="5615471"/>
            <a:ext cx="562613" cy="562613"/>
          </a:xfrm>
          <a:custGeom>
            <a:avLst/>
            <a:gdLst/>
            <a:ahLst/>
            <a:cxnLst/>
            <a:rect l="l" t="t" r="r" b="b"/>
            <a:pathLst>
              <a:path w="562613" h="562613">
                <a:moveTo>
                  <a:pt x="0" y="0"/>
                </a:moveTo>
                <a:lnTo>
                  <a:pt x="562613" y="0"/>
                </a:lnTo>
                <a:lnTo>
                  <a:pt x="562613" y="562613"/>
                </a:lnTo>
                <a:lnTo>
                  <a:pt x="0" y="5626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3" name="Freeform 23"/>
          <p:cNvSpPr/>
          <p:nvPr/>
        </p:nvSpPr>
        <p:spPr>
          <a:xfrm>
            <a:off x="1360531" y="6425734"/>
            <a:ext cx="562613" cy="562613"/>
          </a:xfrm>
          <a:custGeom>
            <a:avLst/>
            <a:gdLst/>
            <a:ahLst/>
            <a:cxnLst/>
            <a:rect l="l" t="t" r="r" b="b"/>
            <a:pathLst>
              <a:path w="562613" h="562613">
                <a:moveTo>
                  <a:pt x="0" y="0"/>
                </a:moveTo>
                <a:lnTo>
                  <a:pt x="562613" y="0"/>
                </a:lnTo>
                <a:lnTo>
                  <a:pt x="562613" y="562614"/>
                </a:lnTo>
                <a:lnTo>
                  <a:pt x="0" y="5626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4" name="Freeform 24"/>
          <p:cNvSpPr/>
          <p:nvPr/>
        </p:nvSpPr>
        <p:spPr>
          <a:xfrm>
            <a:off x="1360531" y="7235998"/>
            <a:ext cx="562613" cy="562613"/>
          </a:xfrm>
          <a:custGeom>
            <a:avLst/>
            <a:gdLst/>
            <a:ahLst/>
            <a:cxnLst/>
            <a:rect l="l" t="t" r="r" b="b"/>
            <a:pathLst>
              <a:path w="562613" h="562613">
                <a:moveTo>
                  <a:pt x="0" y="0"/>
                </a:moveTo>
                <a:lnTo>
                  <a:pt x="562613" y="0"/>
                </a:lnTo>
                <a:lnTo>
                  <a:pt x="562613" y="562613"/>
                </a:lnTo>
                <a:lnTo>
                  <a:pt x="0" y="5626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25" name="Group 25"/>
          <p:cNvGrpSpPr/>
          <p:nvPr/>
        </p:nvGrpSpPr>
        <p:grpSpPr>
          <a:xfrm>
            <a:off x="9208919" y="5695411"/>
            <a:ext cx="2376227" cy="2053434"/>
            <a:chOff x="0" y="0"/>
            <a:chExt cx="851586" cy="735904"/>
          </a:xfrm>
        </p:grpSpPr>
        <p:sp>
          <p:nvSpPr>
            <p:cNvPr id="26" name="Freeform 26"/>
            <p:cNvSpPr/>
            <p:nvPr/>
          </p:nvSpPr>
          <p:spPr>
            <a:xfrm>
              <a:off x="0" y="0"/>
              <a:ext cx="851586" cy="735904"/>
            </a:xfrm>
            <a:custGeom>
              <a:avLst/>
              <a:gdLst/>
              <a:ahLst/>
              <a:cxnLst/>
              <a:rect l="l" t="t" r="r" b="b"/>
              <a:pathLst>
                <a:path w="851586" h="735904">
                  <a:moveTo>
                    <a:pt x="120549" y="0"/>
                  </a:moveTo>
                  <a:lnTo>
                    <a:pt x="731037" y="0"/>
                  </a:lnTo>
                  <a:cubicBezTo>
                    <a:pt x="797614" y="0"/>
                    <a:pt x="851586" y="53971"/>
                    <a:pt x="851586" y="120549"/>
                  </a:cubicBezTo>
                  <a:lnTo>
                    <a:pt x="851586" y="615356"/>
                  </a:lnTo>
                  <a:cubicBezTo>
                    <a:pt x="851586" y="647327"/>
                    <a:pt x="838885" y="677989"/>
                    <a:pt x="816278" y="700596"/>
                  </a:cubicBezTo>
                  <a:cubicBezTo>
                    <a:pt x="793671" y="723204"/>
                    <a:pt x="763009" y="735904"/>
                    <a:pt x="731037" y="735904"/>
                  </a:cubicBezTo>
                  <a:lnTo>
                    <a:pt x="120549" y="735904"/>
                  </a:lnTo>
                  <a:cubicBezTo>
                    <a:pt x="88577" y="735904"/>
                    <a:pt x="57915" y="723204"/>
                    <a:pt x="35308" y="700596"/>
                  </a:cubicBezTo>
                  <a:cubicBezTo>
                    <a:pt x="12701" y="677989"/>
                    <a:pt x="0" y="647327"/>
                    <a:pt x="0" y="615356"/>
                  </a:cubicBezTo>
                  <a:lnTo>
                    <a:pt x="0" y="120549"/>
                  </a:lnTo>
                  <a:cubicBezTo>
                    <a:pt x="0" y="53971"/>
                    <a:pt x="53971" y="0"/>
                    <a:pt x="120549" y="0"/>
                  </a:cubicBezTo>
                  <a:close/>
                </a:path>
              </a:pathLst>
            </a:custGeom>
            <a:solidFill>
              <a:srgbClr val="000000">
                <a:alpha val="0"/>
              </a:srgbClr>
            </a:solidFill>
            <a:ln w="57150" cap="rnd">
              <a:solidFill>
                <a:srgbClr val="E8B463"/>
              </a:solidFill>
              <a:prstDash val="solid"/>
              <a:round/>
            </a:ln>
          </p:spPr>
          <p:txBody>
            <a:bodyPr/>
            <a:lstStyle/>
            <a:p>
              <a:endParaRPr lang="en-GB"/>
            </a:p>
          </p:txBody>
        </p:sp>
        <p:sp>
          <p:nvSpPr>
            <p:cNvPr id="27" name="TextBox 27"/>
            <p:cNvSpPr txBox="1"/>
            <p:nvPr/>
          </p:nvSpPr>
          <p:spPr>
            <a:xfrm>
              <a:off x="0" y="-28575"/>
              <a:ext cx="851586" cy="764479"/>
            </a:xfrm>
            <a:prstGeom prst="rect">
              <a:avLst/>
            </a:prstGeom>
          </p:spPr>
          <p:txBody>
            <a:bodyPr lIns="50800" tIns="50800" rIns="50800" bIns="50800" rtlCol="0" anchor="ctr"/>
            <a:lstStyle/>
            <a:p>
              <a:pPr algn="ctr">
                <a:lnSpc>
                  <a:spcPts val="2468"/>
                </a:lnSpc>
              </a:pPr>
              <a:endParaRPr/>
            </a:p>
          </p:txBody>
        </p:sp>
      </p:grpSp>
      <p:grpSp>
        <p:nvGrpSpPr>
          <p:cNvPr id="28" name="Group 28"/>
          <p:cNvGrpSpPr/>
          <p:nvPr/>
        </p:nvGrpSpPr>
        <p:grpSpPr>
          <a:xfrm>
            <a:off x="11831343" y="5745177"/>
            <a:ext cx="2376227" cy="2053434"/>
            <a:chOff x="0" y="0"/>
            <a:chExt cx="851586" cy="735904"/>
          </a:xfrm>
        </p:grpSpPr>
        <p:sp>
          <p:nvSpPr>
            <p:cNvPr id="29" name="Freeform 29"/>
            <p:cNvSpPr/>
            <p:nvPr/>
          </p:nvSpPr>
          <p:spPr>
            <a:xfrm>
              <a:off x="0" y="0"/>
              <a:ext cx="851586" cy="735904"/>
            </a:xfrm>
            <a:custGeom>
              <a:avLst/>
              <a:gdLst/>
              <a:ahLst/>
              <a:cxnLst/>
              <a:rect l="l" t="t" r="r" b="b"/>
              <a:pathLst>
                <a:path w="851586" h="735904">
                  <a:moveTo>
                    <a:pt x="120549" y="0"/>
                  </a:moveTo>
                  <a:lnTo>
                    <a:pt x="731037" y="0"/>
                  </a:lnTo>
                  <a:cubicBezTo>
                    <a:pt x="797614" y="0"/>
                    <a:pt x="851586" y="53971"/>
                    <a:pt x="851586" y="120549"/>
                  </a:cubicBezTo>
                  <a:lnTo>
                    <a:pt x="851586" y="615356"/>
                  </a:lnTo>
                  <a:cubicBezTo>
                    <a:pt x="851586" y="647327"/>
                    <a:pt x="838885" y="677989"/>
                    <a:pt x="816278" y="700596"/>
                  </a:cubicBezTo>
                  <a:cubicBezTo>
                    <a:pt x="793671" y="723204"/>
                    <a:pt x="763009" y="735904"/>
                    <a:pt x="731037" y="735904"/>
                  </a:cubicBezTo>
                  <a:lnTo>
                    <a:pt x="120549" y="735904"/>
                  </a:lnTo>
                  <a:cubicBezTo>
                    <a:pt x="88577" y="735904"/>
                    <a:pt x="57915" y="723204"/>
                    <a:pt x="35308" y="700596"/>
                  </a:cubicBezTo>
                  <a:cubicBezTo>
                    <a:pt x="12701" y="677989"/>
                    <a:pt x="0" y="647327"/>
                    <a:pt x="0" y="615356"/>
                  </a:cubicBezTo>
                  <a:lnTo>
                    <a:pt x="0" y="120549"/>
                  </a:lnTo>
                  <a:cubicBezTo>
                    <a:pt x="0" y="53971"/>
                    <a:pt x="53971" y="0"/>
                    <a:pt x="120549" y="0"/>
                  </a:cubicBezTo>
                  <a:close/>
                </a:path>
              </a:pathLst>
            </a:custGeom>
            <a:solidFill>
              <a:srgbClr val="000000">
                <a:alpha val="0"/>
              </a:srgbClr>
            </a:solidFill>
            <a:ln w="57150" cap="rnd">
              <a:solidFill>
                <a:srgbClr val="E8B463"/>
              </a:solidFill>
              <a:prstDash val="solid"/>
              <a:round/>
            </a:ln>
          </p:spPr>
          <p:txBody>
            <a:bodyPr/>
            <a:lstStyle/>
            <a:p>
              <a:endParaRPr lang="en-GB"/>
            </a:p>
          </p:txBody>
        </p:sp>
        <p:sp>
          <p:nvSpPr>
            <p:cNvPr id="30" name="TextBox 30"/>
            <p:cNvSpPr txBox="1"/>
            <p:nvPr/>
          </p:nvSpPr>
          <p:spPr>
            <a:xfrm>
              <a:off x="0" y="-28575"/>
              <a:ext cx="851586" cy="764479"/>
            </a:xfrm>
            <a:prstGeom prst="rect">
              <a:avLst/>
            </a:prstGeom>
          </p:spPr>
          <p:txBody>
            <a:bodyPr lIns="50800" tIns="50800" rIns="50800" bIns="50800" rtlCol="0" anchor="ctr"/>
            <a:lstStyle/>
            <a:p>
              <a:pPr algn="ctr">
                <a:lnSpc>
                  <a:spcPts val="2468"/>
                </a:lnSpc>
              </a:pPr>
              <a:endParaRPr/>
            </a:p>
          </p:txBody>
        </p:sp>
      </p:grpSp>
      <p:grpSp>
        <p:nvGrpSpPr>
          <p:cNvPr id="31" name="Group 31"/>
          <p:cNvGrpSpPr/>
          <p:nvPr/>
        </p:nvGrpSpPr>
        <p:grpSpPr>
          <a:xfrm>
            <a:off x="14455220" y="5745177"/>
            <a:ext cx="2376227" cy="2053434"/>
            <a:chOff x="0" y="0"/>
            <a:chExt cx="851586" cy="735904"/>
          </a:xfrm>
        </p:grpSpPr>
        <p:sp>
          <p:nvSpPr>
            <p:cNvPr id="32" name="Freeform 32"/>
            <p:cNvSpPr/>
            <p:nvPr/>
          </p:nvSpPr>
          <p:spPr>
            <a:xfrm>
              <a:off x="0" y="0"/>
              <a:ext cx="851586" cy="735904"/>
            </a:xfrm>
            <a:custGeom>
              <a:avLst/>
              <a:gdLst/>
              <a:ahLst/>
              <a:cxnLst/>
              <a:rect l="l" t="t" r="r" b="b"/>
              <a:pathLst>
                <a:path w="851586" h="735904">
                  <a:moveTo>
                    <a:pt x="120549" y="0"/>
                  </a:moveTo>
                  <a:lnTo>
                    <a:pt x="731037" y="0"/>
                  </a:lnTo>
                  <a:cubicBezTo>
                    <a:pt x="797614" y="0"/>
                    <a:pt x="851586" y="53971"/>
                    <a:pt x="851586" y="120549"/>
                  </a:cubicBezTo>
                  <a:lnTo>
                    <a:pt x="851586" y="615356"/>
                  </a:lnTo>
                  <a:cubicBezTo>
                    <a:pt x="851586" y="647327"/>
                    <a:pt x="838885" y="677989"/>
                    <a:pt x="816278" y="700596"/>
                  </a:cubicBezTo>
                  <a:cubicBezTo>
                    <a:pt x="793671" y="723204"/>
                    <a:pt x="763009" y="735904"/>
                    <a:pt x="731037" y="735904"/>
                  </a:cubicBezTo>
                  <a:lnTo>
                    <a:pt x="120549" y="735904"/>
                  </a:lnTo>
                  <a:cubicBezTo>
                    <a:pt x="88577" y="735904"/>
                    <a:pt x="57915" y="723204"/>
                    <a:pt x="35308" y="700596"/>
                  </a:cubicBezTo>
                  <a:cubicBezTo>
                    <a:pt x="12701" y="677989"/>
                    <a:pt x="0" y="647327"/>
                    <a:pt x="0" y="615356"/>
                  </a:cubicBezTo>
                  <a:lnTo>
                    <a:pt x="0" y="120549"/>
                  </a:lnTo>
                  <a:cubicBezTo>
                    <a:pt x="0" y="53971"/>
                    <a:pt x="53971" y="0"/>
                    <a:pt x="120549" y="0"/>
                  </a:cubicBezTo>
                  <a:close/>
                </a:path>
              </a:pathLst>
            </a:custGeom>
            <a:solidFill>
              <a:srgbClr val="000000">
                <a:alpha val="0"/>
              </a:srgbClr>
            </a:solidFill>
            <a:ln w="57150" cap="rnd">
              <a:solidFill>
                <a:srgbClr val="E8B463"/>
              </a:solidFill>
              <a:prstDash val="solid"/>
              <a:round/>
            </a:ln>
          </p:spPr>
          <p:txBody>
            <a:bodyPr/>
            <a:lstStyle/>
            <a:p>
              <a:endParaRPr lang="en-GB"/>
            </a:p>
          </p:txBody>
        </p:sp>
        <p:sp>
          <p:nvSpPr>
            <p:cNvPr id="33" name="TextBox 33"/>
            <p:cNvSpPr txBox="1"/>
            <p:nvPr/>
          </p:nvSpPr>
          <p:spPr>
            <a:xfrm>
              <a:off x="0" y="-28575"/>
              <a:ext cx="851586" cy="764479"/>
            </a:xfrm>
            <a:prstGeom prst="rect">
              <a:avLst/>
            </a:prstGeom>
          </p:spPr>
          <p:txBody>
            <a:bodyPr lIns="50800" tIns="50800" rIns="50800" bIns="50800" rtlCol="0" anchor="ctr"/>
            <a:lstStyle/>
            <a:p>
              <a:pPr algn="ctr">
                <a:lnSpc>
                  <a:spcPts val="2468"/>
                </a:lnSpc>
              </a:pPr>
              <a:endParaRPr/>
            </a:p>
          </p:txBody>
        </p:sp>
      </p:grpSp>
      <p:sp>
        <p:nvSpPr>
          <p:cNvPr id="34" name="Freeform 34"/>
          <p:cNvSpPr/>
          <p:nvPr/>
        </p:nvSpPr>
        <p:spPr>
          <a:xfrm>
            <a:off x="9800334" y="6063465"/>
            <a:ext cx="1193397" cy="924883"/>
          </a:xfrm>
          <a:custGeom>
            <a:avLst/>
            <a:gdLst/>
            <a:ahLst/>
            <a:cxnLst/>
            <a:rect l="l" t="t" r="r" b="b"/>
            <a:pathLst>
              <a:path w="1193397" h="924883">
                <a:moveTo>
                  <a:pt x="0" y="0"/>
                </a:moveTo>
                <a:lnTo>
                  <a:pt x="1193397" y="0"/>
                </a:lnTo>
                <a:lnTo>
                  <a:pt x="1193397" y="924883"/>
                </a:lnTo>
                <a:lnTo>
                  <a:pt x="0" y="92488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GB"/>
          </a:p>
        </p:txBody>
      </p:sp>
      <p:sp>
        <p:nvSpPr>
          <p:cNvPr id="35" name="Freeform 35"/>
          <p:cNvSpPr/>
          <p:nvPr/>
        </p:nvSpPr>
        <p:spPr>
          <a:xfrm>
            <a:off x="12565239" y="5991628"/>
            <a:ext cx="909887" cy="1097451"/>
          </a:xfrm>
          <a:custGeom>
            <a:avLst/>
            <a:gdLst/>
            <a:ahLst/>
            <a:cxnLst/>
            <a:rect l="l" t="t" r="r" b="b"/>
            <a:pathLst>
              <a:path w="909887" h="1097451">
                <a:moveTo>
                  <a:pt x="0" y="0"/>
                </a:moveTo>
                <a:lnTo>
                  <a:pt x="909887" y="0"/>
                </a:lnTo>
                <a:lnTo>
                  <a:pt x="909887" y="1097451"/>
                </a:lnTo>
                <a:lnTo>
                  <a:pt x="0" y="1097451"/>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GB"/>
          </a:p>
        </p:txBody>
      </p:sp>
      <p:sp>
        <p:nvSpPr>
          <p:cNvPr id="36" name="Freeform 36"/>
          <p:cNvSpPr/>
          <p:nvPr/>
        </p:nvSpPr>
        <p:spPr>
          <a:xfrm>
            <a:off x="15228943" y="6164197"/>
            <a:ext cx="846268" cy="924883"/>
          </a:xfrm>
          <a:custGeom>
            <a:avLst/>
            <a:gdLst/>
            <a:ahLst/>
            <a:cxnLst/>
            <a:rect l="l" t="t" r="r" b="b"/>
            <a:pathLst>
              <a:path w="846268" h="924883">
                <a:moveTo>
                  <a:pt x="0" y="0"/>
                </a:moveTo>
                <a:lnTo>
                  <a:pt x="846267" y="0"/>
                </a:lnTo>
                <a:lnTo>
                  <a:pt x="846267" y="924882"/>
                </a:lnTo>
                <a:lnTo>
                  <a:pt x="0" y="92488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GB"/>
          </a:p>
        </p:txBody>
      </p:sp>
      <p:sp>
        <p:nvSpPr>
          <p:cNvPr id="37" name="TextBox 37"/>
          <p:cNvSpPr txBox="1"/>
          <p:nvPr/>
        </p:nvSpPr>
        <p:spPr>
          <a:xfrm>
            <a:off x="1028258" y="1011632"/>
            <a:ext cx="13503825"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Higher &amp; Degree apprenticeships</a:t>
            </a:r>
          </a:p>
        </p:txBody>
      </p:sp>
      <p:sp>
        <p:nvSpPr>
          <p:cNvPr id="38" name="TextBox 38"/>
          <p:cNvSpPr txBox="1"/>
          <p:nvPr/>
        </p:nvSpPr>
        <p:spPr>
          <a:xfrm>
            <a:off x="2096009" y="2477156"/>
            <a:ext cx="6750193" cy="342900"/>
          </a:xfrm>
          <a:prstGeom prst="rect">
            <a:avLst/>
          </a:prstGeom>
        </p:spPr>
        <p:txBody>
          <a:bodyPr lIns="0" tIns="0" rIns="0" bIns="0" rtlCol="0" anchor="t">
            <a:spAutoFit/>
          </a:bodyPr>
          <a:lstStyle/>
          <a:p>
            <a:pPr algn="l">
              <a:lnSpc>
                <a:spcPts val="2639"/>
              </a:lnSpc>
            </a:pPr>
            <a:r>
              <a:rPr lang="en-US" sz="2199">
                <a:solidFill>
                  <a:srgbClr val="000000"/>
                </a:solidFill>
                <a:latin typeface="Lato 1 Bold"/>
                <a:ea typeface="Lato 1 Bold"/>
                <a:cs typeface="Lato 1 Bold"/>
                <a:sym typeface="Lato 1 Bold"/>
              </a:rPr>
              <a:t>University fees paid by employer and/or Government</a:t>
            </a:r>
          </a:p>
        </p:txBody>
      </p:sp>
      <p:sp>
        <p:nvSpPr>
          <p:cNvPr id="39" name="TextBox 39"/>
          <p:cNvSpPr txBox="1"/>
          <p:nvPr/>
        </p:nvSpPr>
        <p:spPr>
          <a:xfrm>
            <a:off x="2096009" y="3289775"/>
            <a:ext cx="6750193" cy="342900"/>
          </a:xfrm>
          <a:prstGeom prst="rect">
            <a:avLst/>
          </a:prstGeom>
        </p:spPr>
        <p:txBody>
          <a:bodyPr lIns="0" tIns="0" rIns="0" bIns="0" rtlCol="0" anchor="t">
            <a:spAutoFit/>
          </a:bodyPr>
          <a:lstStyle/>
          <a:p>
            <a:pPr algn="l">
              <a:lnSpc>
                <a:spcPts val="2639"/>
              </a:lnSpc>
            </a:pPr>
            <a:r>
              <a:rPr lang="en-US" sz="2199">
                <a:solidFill>
                  <a:srgbClr val="000000"/>
                </a:solidFill>
                <a:latin typeface="Lato 1 Bold"/>
                <a:ea typeface="Lato 1 Bold"/>
                <a:cs typeface="Lato 1 Bold"/>
                <a:sym typeface="Lato 1 Bold"/>
              </a:rPr>
              <a:t>No debt</a:t>
            </a:r>
          </a:p>
        </p:txBody>
      </p:sp>
      <p:sp>
        <p:nvSpPr>
          <p:cNvPr id="40" name="TextBox 40"/>
          <p:cNvSpPr txBox="1"/>
          <p:nvPr/>
        </p:nvSpPr>
        <p:spPr>
          <a:xfrm>
            <a:off x="2096009" y="4100038"/>
            <a:ext cx="6750193" cy="342900"/>
          </a:xfrm>
          <a:prstGeom prst="rect">
            <a:avLst/>
          </a:prstGeom>
        </p:spPr>
        <p:txBody>
          <a:bodyPr lIns="0" tIns="0" rIns="0" bIns="0" rtlCol="0" anchor="t">
            <a:spAutoFit/>
          </a:bodyPr>
          <a:lstStyle/>
          <a:p>
            <a:pPr algn="l">
              <a:lnSpc>
                <a:spcPts val="2639"/>
              </a:lnSpc>
            </a:pPr>
            <a:r>
              <a:rPr lang="en-US" sz="2199">
                <a:solidFill>
                  <a:srgbClr val="000000"/>
                </a:solidFill>
                <a:latin typeface="Lato 1 Bold"/>
                <a:ea typeface="Lato 1 Bold"/>
                <a:cs typeface="Lato 1 Bold"/>
                <a:sym typeface="Lato 1 Bold"/>
              </a:rPr>
              <a:t>Integrated degree or degree level </a:t>
            </a:r>
          </a:p>
        </p:txBody>
      </p:sp>
      <p:sp>
        <p:nvSpPr>
          <p:cNvPr id="41" name="TextBox 41"/>
          <p:cNvSpPr txBox="1"/>
          <p:nvPr/>
        </p:nvSpPr>
        <p:spPr>
          <a:xfrm>
            <a:off x="2136632" y="4910302"/>
            <a:ext cx="6750193" cy="342900"/>
          </a:xfrm>
          <a:prstGeom prst="rect">
            <a:avLst/>
          </a:prstGeom>
        </p:spPr>
        <p:txBody>
          <a:bodyPr lIns="0" tIns="0" rIns="0" bIns="0" rtlCol="0" anchor="t">
            <a:spAutoFit/>
          </a:bodyPr>
          <a:lstStyle/>
          <a:p>
            <a:pPr algn="l">
              <a:lnSpc>
                <a:spcPts val="2639"/>
              </a:lnSpc>
            </a:pPr>
            <a:r>
              <a:rPr lang="en-US" sz="2199">
                <a:solidFill>
                  <a:srgbClr val="000000"/>
                </a:solidFill>
                <a:latin typeface="Lato 1 Bold"/>
                <a:ea typeface="Lato 1 Bold"/>
                <a:cs typeface="Lato 1 Bold"/>
                <a:sym typeface="Lato 1 Bold"/>
              </a:rPr>
              <a:t>Experience</a:t>
            </a:r>
          </a:p>
        </p:txBody>
      </p:sp>
      <p:sp>
        <p:nvSpPr>
          <p:cNvPr id="42" name="TextBox 42"/>
          <p:cNvSpPr txBox="1"/>
          <p:nvPr/>
        </p:nvSpPr>
        <p:spPr>
          <a:xfrm>
            <a:off x="2136632" y="5720565"/>
            <a:ext cx="6750193" cy="342900"/>
          </a:xfrm>
          <a:prstGeom prst="rect">
            <a:avLst/>
          </a:prstGeom>
        </p:spPr>
        <p:txBody>
          <a:bodyPr lIns="0" tIns="0" rIns="0" bIns="0" rtlCol="0" anchor="t">
            <a:spAutoFit/>
          </a:bodyPr>
          <a:lstStyle/>
          <a:p>
            <a:pPr algn="l">
              <a:lnSpc>
                <a:spcPts val="2639"/>
              </a:lnSpc>
            </a:pPr>
            <a:r>
              <a:rPr lang="en-US" sz="2199">
                <a:solidFill>
                  <a:srgbClr val="000000"/>
                </a:solidFill>
                <a:latin typeface="Lato 1 Bold"/>
                <a:ea typeface="Lato 1 Bold"/>
                <a:cs typeface="Lato 1 Bold"/>
                <a:sym typeface="Lato 1 Bold"/>
              </a:rPr>
              <a:t>4-6 years</a:t>
            </a:r>
          </a:p>
        </p:txBody>
      </p:sp>
      <p:sp>
        <p:nvSpPr>
          <p:cNvPr id="43" name="TextBox 43"/>
          <p:cNvSpPr txBox="1"/>
          <p:nvPr/>
        </p:nvSpPr>
        <p:spPr>
          <a:xfrm>
            <a:off x="2136632" y="6530829"/>
            <a:ext cx="6750193" cy="342900"/>
          </a:xfrm>
          <a:prstGeom prst="rect">
            <a:avLst/>
          </a:prstGeom>
        </p:spPr>
        <p:txBody>
          <a:bodyPr lIns="0" tIns="0" rIns="0" bIns="0" rtlCol="0" anchor="t">
            <a:spAutoFit/>
          </a:bodyPr>
          <a:lstStyle/>
          <a:p>
            <a:pPr algn="l">
              <a:lnSpc>
                <a:spcPts val="2639"/>
              </a:lnSpc>
            </a:pPr>
            <a:r>
              <a:rPr lang="en-US" sz="2199">
                <a:solidFill>
                  <a:srgbClr val="000000"/>
                </a:solidFill>
                <a:latin typeface="Lato 1 Bold"/>
                <a:ea typeface="Lato 1 Bold"/>
                <a:cs typeface="Lato 1 Bold"/>
                <a:sym typeface="Lato 1 Bold"/>
              </a:rPr>
              <a:t>100+ universities (plus colleges, training providers)</a:t>
            </a:r>
          </a:p>
        </p:txBody>
      </p:sp>
      <p:sp>
        <p:nvSpPr>
          <p:cNvPr id="44" name="TextBox 44"/>
          <p:cNvSpPr txBox="1"/>
          <p:nvPr/>
        </p:nvSpPr>
        <p:spPr>
          <a:xfrm>
            <a:off x="2136632" y="7341092"/>
            <a:ext cx="6750193" cy="342900"/>
          </a:xfrm>
          <a:prstGeom prst="rect">
            <a:avLst/>
          </a:prstGeom>
        </p:spPr>
        <p:txBody>
          <a:bodyPr lIns="0" tIns="0" rIns="0" bIns="0" rtlCol="0" anchor="t">
            <a:spAutoFit/>
          </a:bodyPr>
          <a:lstStyle/>
          <a:p>
            <a:pPr algn="l">
              <a:lnSpc>
                <a:spcPts val="2639"/>
              </a:lnSpc>
            </a:pPr>
            <a:r>
              <a:rPr lang="en-US" sz="2199">
                <a:solidFill>
                  <a:srgbClr val="000000"/>
                </a:solidFill>
                <a:latin typeface="Lato 1 Bold"/>
                <a:ea typeface="Lato 1 Bold"/>
                <a:cs typeface="Lato 1 Bold"/>
                <a:sym typeface="Lato 1 Bold"/>
              </a:rPr>
              <a:t>Employer selects University/provider</a:t>
            </a:r>
          </a:p>
        </p:txBody>
      </p:sp>
      <p:sp>
        <p:nvSpPr>
          <p:cNvPr id="45" name="TextBox 45"/>
          <p:cNvSpPr txBox="1"/>
          <p:nvPr/>
        </p:nvSpPr>
        <p:spPr>
          <a:xfrm>
            <a:off x="9126661" y="7151392"/>
            <a:ext cx="2495132" cy="342900"/>
          </a:xfrm>
          <a:prstGeom prst="rect">
            <a:avLst/>
          </a:prstGeom>
        </p:spPr>
        <p:txBody>
          <a:bodyPr lIns="0" tIns="0" rIns="0" bIns="0" rtlCol="0" anchor="t">
            <a:spAutoFit/>
          </a:bodyPr>
          <a:lstStyle/>
          <a:p>
            <a:pPr algn="ctr">
              <a:lnSpc>
                <a:spcPts val="2640"/>
              </a:lnSpc>
            </a:pPr>
            <a:r>
              <a:rPr lang="en-US" sz="2200">
                <a:solidFill>
                  <a:srgbClr val="000000"/>
                </a:solidFill>
                <a:latin typeface="Lato 1 Bold"/>
                <a:ea typeface="Lato 1 Bold"/>
                <a:cs typeface="Lato 1 Bold"/>
                <a:sym typeface="Lato 1 Bold"/>
              </a:rPr>
              <a:t>Competitive</a:t>
            </a:r>
          </a:p>
        </p:txBody>
      </p:sp>
      <p:sp>
        <p:nvSpPr>
          <p:cNvPr id="46" name="TextBox 46"/>
          <p:cNvSpPr txBox="1"/>
          <p:nvPr/>
        </p:nvSpPr>
        <p:spPr>
          <a:xfrm>
            <a:off x="11771890" y="7174404"/>
            <a:ext cx="2495132" cy="342900"/>
          </a:xfrm>
          <a:prstGeom prst="rect">
            <a:avLst/>
          </a:prstGeom>
        </p:spPr>
        <p:txBody>
          <a:bodyPr lIns="0" tIns="0" rIns="0" bIns="0" rtlCol="0" anchor="t">
            <a:spAutoFit/>
          </a:bodyPr>
          <a:lstStyle/>
          <a:p>
            <a:pPr algn="ctr">
              <a:lnSpc>
                <a:spcPts val="2640"/>
              </a:lnSpc>
            </a:pPr>
            <a:r>
              <a:rPr lang="en-US" sz="2200">
                <a:solidFill>
                  <a:srgbClr val="000000"/>
                </a:solidFill>
                <a:latin typeface="Lato 1 Bold"/>
                <a:ea typeface="Lato 1 Bold"/>
                <a:cs typeface="Lato 1 Bold"/>
                <a:sym typeface="Lato 1 Bold"/>
              </a:rPr>
              <a:t>Progression</a:t>
            </a:r>
          </a:p>
        </p:txBody>
      </p:sp>
      <p:sp>
        <p:nvSpPr>
          <p:cNvPr id="47" name="TextBox 47"/>
          <p:cNvSpPr txBox="1"/>
          <p:nvPr/>
        </p:nvSpPr>
        <p:spPr>
          <a:xfrm>
            <a:off x="14395767" y="7174404"/>
            <a:ext cx="2495132" cy="342900"/>
          </a:xfrm>
          <a:prstGeom prst="rect">
            <a:avLst/>
          </a:prstGeom>
        </p:spPr>
        <p:txBody>
          <a:bodyPr lIns="0" tIns="0" rIns="0" bIns="0" rtlCol="0" anchor="t">
            <a:spAutoFit/>
          </a:bodyPr>
          <a:lstStyle/>
          <a:p>
            <a:pPr algn="ctr">
              <a:lnSpc>
                <a:spcPts val="2640"/>
              </a:lnSpc>
            </a:pPr>
            <a:r>
              <a:rPr lang="en-US" sz="2200">
                <a:solidFill>
                  <a:srgbClr val="000000"/>
                </a:solidFill>
                <a:latin typeface="Lato 1 Bold"/>
                <a:ea typeface="Lato 1 Bold"/>
                <a:cs typeface="Lato 1 Bold"/>
                <a:sym typeface="Lato 1 Bold"/>
              </a:rPr>
              <a:t>Required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left)">
                                      <p:cBhvr>
                                        <p:cTn id="32" dur="500"/>
                                        <p:tgtEl>
                                          <p:spTgt spid="38"/>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wipe(left)">
                                      <p:cBhvr>
                                        <p:cTn id="39" dur="500"/>
                                        <p:tgtEl>
                                          <p:spTgt spid="39"/>
                                        </p:tgtEl>
                                      </p:cBhvr>
                                    </p:animEffect>
                                  </p:childTnLst>
                                </p:cTn>
                              </p:par>
                            </p:childTnLst>
                          </p:cTn>
                        </p:par>
                        <p:par>
                          <p:cTn id="40" fill="hold">
                            <p:stCondLst>
                              <p:cond delay="1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wipe(left)">
                                      <p:cBhvr>
                                        <p:cTn id="46" dur="500"/>
                                        <p:tgtEl>
                                          <p:spTgt spid="40"/>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wipe(left)">
                                      <p:cBhvr>
                                        <p:cTn id="53" dur="500"/>
                                        <p:tgtEl>
                                          <p:spTgt spid="41"/>
                                        </p:tgtEl>
                                      </p:cBhvr>
                                    </p:animEffect>
                                  </p:childTnLst>
                                </p:cTn>
                              </p:par>
                            </p:childTnLst>
                          </p:cTn>
                        </p:par>
                        <p:par>
                          <p:cTn id="54" fill="hold">
                            <p:stCondLst>
                              <p:cond delay="2500"/>
                            </p:stCondLst>
                            <p:childTnLst>
                              <p:par>
                                <p:cTn id="55" presetID="10" presetClass="entr" presetSubtype="0"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ipe(left)">
                                      <p:cBhvr>
                                        <p:cTn id="60" dur="500"/>
                                        <p:tgtEl>
                                          <p:spTgt spid="42"/>
                                        </p:tgtEl>
                                      </p:cBhvr>
                                    </p:animEffect>
                                  </p:childTnLst>
                                </p:cTn>
                              </p:par>
                            </p:childTnLst>
                          </p:cTn>
                        </p:par>
                        <p:par>
                          <p:cTn id="61" fill="hold">
                            <p:stCondLst>
                              <p:cond delay="3000"/>
                            </p:stCondLst>
                            <p:childTnLst>
                              <p:par>
                                <p:cTn id="62" presetID="10" presetClass="entr" presetSubtype="0"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wipe(left)">
                                      <p:cBhvr>
                                        <p:cTn id="67" dur="500"/>
                                        <p:tgtEl>
                                          <p:spTgt spid="43"/>
                                        </p:tgtEl>
                                      </p:cBhvr>
                                    </p:animEffect>
                                  </p:childTnLst>
                                </p:cTn>
                              </p:par>
                            </p:childTnLst>
                          </p:cTn>
                        </p:par>
                        <p:par>
                          <p:cTn id="68" fill="hold">
                            <p:stCondLst>
                              <p:cond delay="3500"/>
                            </p:stCondLst>
                            <p:childTnLst>
                              <p:par>
                                <p:cTn id="69" presetID="10" presetClass="entr" presetSubtype="0"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4"/>
                                        </p:tgtEl>
                                        <p:attrNameLst>
                                          <p:attrName>style.visibility</p:attrName>
                                        </p:attrNameLst>
                                      </p:cBhvr>
                                      <p:to>
                                        <p:strVal val="visible"/>
                                      </p:to>
                                    </p:set>
                                    <p:animEffect transition="in" filter="wipe(left)">
                                      <p:cBhvr>
                                        <p:cTn id="74" dur="500"/>
                                        <p:tgtEl>
                                          <p:spTgt spid="44"/>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fade">
                                      <p:cBhvr>
                                        <p:cTn id="79" dur="500"/>
                                        <p:tgtEl>
                                          <p:spTgt spid="25"/>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fade">
                                      <p:cBhvr>
                                        <p:cTn id="82" dur="500"/>
                                        <p:tgtEl>
                                          <p:spTgt spid="34"/>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45"/>
                                        </p:tgtEl>
                                        <p:attrNameLst>
                                          <p:attrName>style.visibility</p:attrName>
                                        </p:attrNameLst>
                                      </p:cBhvr>
                                      <p:to>
                                        <p:strVal val="visible"/>
                                      </p:to>
                                    </p:set>
                                    <p:animEffect transition="in" filter="fade">
                                      <p:cBhvr>
                                        <p:cTn id="85" dur="500"/>
                                        <p:tgtEl>
                                          <p:spTgt spid="45"/>
                                        </p:tgtEl>
                                      </p:cBhvr>
                                    </p:animEffect>
                                  </p:childTnLst>
                                </p:cTn>
                              </p:par>
                            </p:childTnLst>
                          </p:cTn>
                        </p:par>
                        <p:par>
                          <p:cTn id="86" fill="hold">
                            <p:stCondLst>
                              <p:cond delay="500"/>
                            </p:stCondLst>
                            <p:childTnLst>
                              <p:par>
                                <p:cTn id="87" presetID="10" presetClass="entr" presetSubtype="0" fill="hold" nodeType="afterEffect">
                                  <p:stCondLst>
                                    <p:cond delay="0"/>
                                  </p:stCondLst>
                                  <p:childTnLst>
                                    <p:set>
                                      <p:cBhvr>
                                        <p:cTn id="88" dur="1" fill="hold">
                                          <p:stCondLst>
                                            <p:cond delay="0"/>
                                          </p:stCondLst>
                                        </p:cTn>
                                        <p:tgtEl>
                                          <p:spTgt spid="28"/>
                                        </p:tgtEl>
                                        <p:attrNameLst>
                                          <p:attrName>style.visibility</p:attrName>
                                        </p:attrNameLst>
                                      </p:cBhvr>
                                      <p:to>
                                        <p:strVal val="visible"/>
                                      </p:to>
                                    </p:set>
                                    <p:animEffect transition="in" filter="fade">
                                      <p:cBhvr>
                                        <p:cTn id="89" dur="500"/>
                                        <p:tgtEl>
                                          <p:spTgt spid="2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fade">
                                      <p:cBhvr>
                                        <p:cTn id="95" dur="500"/>
                                        <p:tgtEl>
                                          <p:spTgt spid="46"/>
                                        </p:tgtEl>
                                      </p:cBhvr>
                                    </p:animEffect>
                                  </p:childTnLst>
                                </p:cTn>
                              </p:par>
                            </p:childTnLst>
                          </p:cTn>
                        </p:par>
                        <p:par>
                          <p:cTn id="96" fill="hold">
                            <p:stCondLst>
                              <p:cond delay="1000"/>
                            </p:stCondLst>
                            <p:childTnLst>
                              <p:par>
                                <p:cTn id="97" presetID="10" presetClass="entr" presetSubtype="0" fill="hold" nodeType="after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fade">
                                      <p:cBhvr>
                                        <p:cTn id="99" dur="500"/>
                                        <p:tgtEl>
                                          <p:spTgt spid="31"/>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fade">
                                      <p:cBhvr>
                                        <p:cTn id="102" dur="500"/>
                                        <p:tgtEl>
                                          <p:spTgt spid="36"/>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7"/>
                                        </p:tgtEl>
                                        <p:attrNameLst>
                                          <p:attrName>style.visibility</p:attrName>
                                        </p:attrNameLst>
                                      </p:cBhvr>
                                      <p:to>
                                        <p:strVal val="visible"/>
                                      </p:to>
                                    </p:set>
                                    <p:animEffect transition="in" filter="fade">
                                      <p:cBhvr>
                                        <p:cTn id="10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34" grpId="0" animBg="1"/>
      <p:bldP spid="35" grpId="0" animBg="1"/>
      <p:bldP spid="36" grpId="0" animBg="1"/>
      <p:bldP spid="38" grpId="0"/>
      <p:bldP spid="39" grpId="0"/>
      <p:bldP spid="40" grpId="0"/>
      <p:bldP spid="41" grpId="0"/>
      <p:bldP spid="42" grpId="0"/>
      <p:bldP spid="43" grpId="0"/>
      <p:bldP spid="44" grpId="0"/>
      <p:bldP spid="45" grpId="0"/>
      <p:bldP spid="46" grpId="0"/>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B463"/>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grpSp>
        <p:nvGrpSpPr>
          <p:cNvPr id="7" name="Group 7"/>
          <p:cNvGrpSpPr/>
          <p:nvPr/>
        </p:nvGrpSpPr>
        <p:grpSpPr>
          <a:xfrm>
            <a:off x="1756615" y="3851616"/>
            <a:ext cx="2190133" cy="951230"/>
            <a:chOff x="0" y="0"/>
            <a:chExt cx="576825" cy="250530"/>
          </a:xfrm>
        </p:grpSpPr>
        <p:sp>
          <p:nvSpPr>
            <p:cNvPr id="8" name="Freeform 8"/>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EC5F65"/>
            </a:solidFill>
          </p:spPr>
          <p:txBody>
            <a:bodyPr/>
            <a:lstStyle/>
            <a:p>
              <a:endParaRPr lang="en-GB"/>
            </a:p>
          </p:txBody>
        </p:sp>
        <p:sp>
          <p:nvSpPr>
            <p:cNvPr id="9" name="TextBox 9"/>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First Officer Pilot</a:t>
              </a:r>
            </a:p>
          </p:txBody>
        </p:sp>
      </p:grpSp>
      <p:grpSp>
        <p:nvGrpSpPr>
          <p:cNvPr id="10" name="Group 10"/>
          <p:cNvGrpSpPr/>
          <p:nvPr/>
        </p:nvGrpSpPr>
        <p:grpSpPr>
          <a:xfrm>
            <a:off x="4281669" y="3851616"/>
            <a:ext cx="2190133" cy="951230"/>
            <a:chOff x="0" y="0"/>
            <a:chExt cx="576825" cy="250530"/>
          </a:xfrm>
        </p:grpSpPr>
        <p:sp>
          <p:nvSpPr>
            <p:cNvPr id="11" name="Freeform 11"/>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006992"/>
            </a:solidFill>
          </p:spPr>
          <p:txBody>
            <a:bodyPr/>
            <a:lstStyle/>
            <a:p>
              <a:endParaRPr lang="en-GB"/>
            </a:p>
          </p:txBody>
        </p:sp>
        <p:sp>
          <p:nvSpPr>
            <p:cNvPr id="12" name="TextBox 12"/>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Paralegal</a:t>
              </a:r>
            </a:p>
          </p:txBody>
        </p:sp>
      </p:grpSp>
      <p:grpSp>
        <p:nvGrpSpPr>
          <p:cNvPr id="13" name="Group 13"/>
          <p:cNvGrpSpPr/>
          <p:nvPr/>
        </p:nvGrpSpPr>
        <p:grpSpPr>
          <a:xfrm>
            <a:off x="6805177" y="3851616"/>
            <a:ext cx="2190133" cy="951230"/>
            <a:chOff x="0" y="0"/>
            <a:chExt cx="576825" cy="250530"/>
          </a:xfrm>
        </p:grpSpPr>
        <p:sp>
          <p:nvSpPr>
            <p:cNvPr id="14" name="Freeform 14"/>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00A8A8"/>
            </a:solidFill>
          </p:spPr>
          <p:txBody>
            <a:bodyPr/>
            <a:lstStyle/>
            <a:p>
              <a:endParaRPr lang="en-GB"/>
            </a:p>
          </p:txBody>
        </p:sp>
        <p:sp>
          <p:nvSpPr>
            <p:cNvPr id="15" name="TextBox 15"/>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Quantity Surveyor</a:t>
              </a:r>
            </a:p>
          </p:txBody>
        </p:sp>
      </p:grpSp>
      <p:grpSp>
        <p:nvGrpSpPr>
          <p:cNvPr id="16" name="Group 16"/>
          <p:cNvGrpSpPr/>
          <p:nvPr/>
        </p:nvGrpSpPr>
        <p:grpSpPr>
          <a:xfrm>
            <a:off x="9311741" y="3851616"/>
            <a:ext cx="2190133" cy="951230"/>
            <a:chOff x="0" y="0"/>
            <a:chExt cx="576825" cy="250530"/>
          </a:xfrm>
        </p:grpSpPr>
        <p:sp>
          <p:nvSpPr>
            <p:cNvPr id="17" name="Freeform 17"/>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525E93"/>
            </a:solidFill>
          </p:spPr>
          <p:txBody>
            <a:bodyPr/>
            <a:lstStyle/>
            <a:p>
              <a:endParaRPr lang="en-GB"/>
            </a:p>
          </p:txBody>
        </p:sp>
        <p:sp>
          <p:nvSpPr>
            <p:cNvPr id="18" name="TextBox 18"/>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Dietician</a:t>
              </a:r>
            </a:p>
          </p:txBody>
        </p:sp>
      </p:grpSp>
      <p:sp>
        <p:nvSpPr>
          <p:cNvPr id="19" name="Freeform 19"/>
          <p:cNvSpPr/>
          <p:nvPr/>
        </p:nvSpPr>
        <p:spPr>
          <a:xfrm>
            <a:off x="2240246" y="2173296"/>
            <a:ext cx="1222869" cy="1354980"/>
          </a:xfrm>
          <a:custGeom>
            <a:avLst/>
            <a:gdLst/>
            <a:ahLst/>
            <a:cxnLst/>
            <a:rect l="l" t="t" r="r" b="b"/>
            <a:pathLst>
              <a:path w="1222869" h="1354980">
                <a:moveTo>
                  <a:pt x="0" y="0"/>
                </a:moveTo>
                <a:lnTo>
                  <a:pt x="1222870" y="0"/>
                </a:lnTo>
                <a:lnTo>
                  <a:pt x="1222870" y="1354980"/>
                </a:lnTo>
                <a:lnTo>
                  <a:pt x="0" y="13549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0" name="Freeform 20"/>
          <p:cNvSpPr/>
          <p:nvPr/>
        </p:nvSpPr>
        <p:spPr>
          <a:xfrm>
            <a:off x="4767382" y="2295928"/>
            <a:ext cx="1273745" cy="1232348"/>
          </a:xfrm>
          <a:custGeom>
            <a:avLst/>
            <a:gdLst/>
            <a:ahLst/>
            <a:cxnLst/>
            <a:rect l="l" t="t" r="r" b="b"/>
            <a:pathLst>
              <a:path w="1273745" h="1232348">
                <a:moveTo>
                  <a:pt x="0" y="0"/>
                </a:moveTo>
                <a:lnTo>
                  <a:pt x="1273745" y="0"/>
                </a:lnTo>
                <a:lnTo>
                  <a:pt x="1273745" y="1232348"/>
                </a:lnTo>
                <a:lnTo>
                  <a:pt x="0" y="12323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1" name="Freeform 21"/>
          <p:cNvSpPr/>
          <p:nvPr/>
        </p:nvSpPr>
        <p:spPr>
          <a:xfrm>
            <a:off x="7277269" y="2273973"/>
            <a:ext cx="1245947" cy="1276258"/>
          </a:xfrm>
          <a:custGeom>
            <a:avLst/>
            <a:gdLst/>
            <a:ahLst/>
            <a:cxnLst/>
            <a:rect l="l" t="t" r="r" b="b"/>
            <a:pathLst>
              <a:path w="1245947" h="1276258">
                <a:moveTo>
                  <a:pt x="0" y="0"/>
                </a:moveTo>
                <a:lnTo>
                  <a:pt x="1245948" y="0"/>
                </a:lnTo>
                <a:lnTo>
                  <a:pt x="1245948" y="1276258"/>
                </a:lnTo>
                <a:lnTo>
                  <a:pt x="0" y="127625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22" name="Group 22"/>
          <p:cNvGrpSpPr/>
          <p:nvPr/>
        </p:nvGrpSpPr>
        <p:grpSpPr>
          <a:xfrm>
            <a:off x="11816198" y="3851616"/>
            <a:ext cx="2190133" cy="951230"/>
            <a:chOff x="0" y="0"/>
            <a:chExt cx="576825" cy="250530"/>
          </a:xfrm>
        </p:grpSpPr>
        <p:sp>
          <p:nvSpPr>
            <p:cNvPr id="23" name="Freeform 23"/>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E8B463"/>
            </a:solidFill>
          </p:spPr>
          <p:txBody>
            <a:bodyPr/>
            <a:lstStyle/>
            <a:p>
              <a:endParaRPr lang="en-GB"/>
            </a:p>
          </p:txBody>
        </p:sp>
        <p:sp>
          <p:nvSpPr>
            <p:cNvPr id="24" name="TextBox 24"/>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Aerospace Engineer</a:t>
              </a:r>
            </a:p>
          </p:txBody>
        </p:sp>
      </p:grpSp>
      <p:grpSp>
        <p:nvGrpSpPr>
          <p:cNvPr id="25" name="Group 25"/>
          <p:cNvGrpSpPr/>
          <p:nvPr/>
        </p:nvGrpSpPr>
        <p:grpSpPr>
          <a:xfrm>
            <a:off x="14341252" y="3851616"/>
            <a:ext cx="2190133" cy="951230"/>
            <a:chOff x="0" y="0"/>
            <a:chExt cx="576825" cy="250530"/>
          </a:xfrm>
        </p:grpSpPr>
        <p:sp>
          <p:nvSpPr>
            <p:cNvPr id="26" name="Freeform 26"/>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EC5F65"/>
            </a:solidFill>
          </p:spPr>
          <p:txBody>
            <a:bodyPr/>
            <a:lstStyle/>
            <a:p>
              <a:endParaRPr lang="en-GB"/>
            </a:p>
          </p:txBody>
        </p:sp>
        <p:sp>
          <p:nvSpPr>
            <p:cNvPr id="27" name="TextBox 27"/>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Paramedic</a:t>
              </a:r>
            </a:p>
          </p:txBody>
        </p:sp>
      </p:grpSp>
      <p:grpSp>
        <p:nvGrpSpPr>
          <p:cNvPr id="28" name="Group 28"/>
          <p:cNvGrpSpPr/>
          <p:nvPr/>
        </p:nvGrpSpPr>
        <p:grpSpPr>
          <a:xfrm>
            <a:off x="1756615" y="7455894"/>
            <a:ext cx="2190133" cy="951230"/>
            <a:chOff x="0" y="0"/>
            <a:chExt cx="576825" cy="250530"/>
          </a:xfrm>
        </p:grpSpPr>
        <p:sp>
          <p:nvSpPr>
            <p:cNvPr id="29" name="Freeform 29"/>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006992"/>
            </a:solidFill>
          </p:spPr>
          <p:txBody>
            <a:bodyPr/>
            <a:lstStyle/>
            <a:p>
              <a:endParaRPr lang="en-GB"/>
            </a:p>
          </p:txBody>
        </p:sp>
        <p:sp>
          <p:nvSpPr>
            <p:cNvPr id="30" name="TextBox 30"/>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Visual Effects Artist</a:t>
              </a:r>
            </a:p>
          </p:txBody>
        </p:sp>
      </p:grpSp>
      <p:grpSp>
        <p:nvGrpSpPr>
          <p:cNvPr id="31" name="Group 31"/>
          <p:cNvGrpSpPr/>
          <p:nvPr/>
        </p:nvGrpSpPr>
        <p:grpSpPr>
          <a:xfrm>
            <a:off x="4281669" y="7455894"/>
            <a:ext cx="2190133" cy="951230"/>
            <a:chOff x="0" y="0"/>
            <a:chExt cx="576825" cy="250530"/>
          </a:xfrm>
        </p:grpSpPr>
        <p:sp>
          <p:nvSpPr>
            <p:cNvPr id="32" name="Freeform 32"/>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00A8A8"/>
            </a:solidFill>
          </p:spPr>
          <p:txBody>
            <a:bodyPr/>
            <a:lstStyle/>
            <a:p>
              <a:endParaRPr lang="en-GB"/>
            </a:p>
          </p:txBody>
        </p:sp>
        <p:sp>
          <p:nvSpPr>
            <p:cNvPr id="33" name="TextBox 33"/>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Architect</a:t>
              </a:r>
            </a:p>
          </p:txBody>
        </p:sp>
      </p:grpSp>
      <p:grpSp>
        <p:nvGrpSpPr>
          <p:cNvPr id="34" name="Group 34"/>
          <p:cNvGrpSpPr/>
          <p:nvPr/>
        </p:nvGrpSpPr>
        <p:grpSpPr>
          <a:xfrm>
            <a:off x="9311741" y="7455894"/>
            <a:ext cx="2190133" cy="951230"/>
            <a:chOff x="0" y="0"/>
            <a:chExt cx="576825" cy="250530"/>
          </a:xfrm>
        </p:grpSpPr>
        <p:sp>
          <p:nvSpPr>
            <p:cNvPr id="35" name="Freeform 35"/>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E8B463"/>
            </a:solidFill>
          </p:spPr>
          <p:txBody>
            <a:bodyPr/>
            <a:lstStyle/>
            <a:p>
              <a:endParaRPr lang="en-GB"/>
            </a:p>
          </p:txBody>
        </p:sp>
        <p:sp>
          <p:nvSpPr>
            <p:cNvPr id="36" name="TextBox 36"/>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Ecologist</a:t>
              </a:r>
            </a:p>
          </p:txBody>
        </p:sp>
      </p:grpSp>
      <p:grpSp>
        <p:nvGrpSpPr>
          <p:cNvPr id="37" name="Group 37"/>
          <p:cNvGrpSpPr/>
          <p:nvPr/>
        </p:nvGrpSpPr>
        <p:grpSpPr>
          <a:xfrm>
            <a:off x="11816198" y="7455894"/>
            <a:ext cx="2190133" cy="883514"/>
            <a:chOff x="0" y="0"/>
            <a:chExt cx="576825" cy="232695"/>
          </a:xfrm>
        </p:grpSpPr>
        <p:sp>
          <p:nvSpPr>
            <p:cNvPr id="38" name="Freeform 38"/>
            <p:cNvSpPr/>
            <p:nvPr/>
          </p:nvSpPr>
          <p:spPr>
            <a:xfrm>
              <a:off x="0" y="0"/>
              <a:ext cx="576825" cy="232695"/>
            </a:xfrm>
            <a:custGeom>
              <a:avLst/>
              <a:gdLst/>
              <a:ahLst/>
              <a:cxnLst/>
              <a:rect l="l" t="t" r="r" b="b"/>
              <a:pathLst>
                <a:path w="576825" h="232695">
                  <a:moveTo>
                    <a:pt x="116347" y="0"/>
                  </a:moveTo>
                  <a:lnTo>
                    <a:pt x="460478" y="0"/>
                  </a:lnTo>
                  <a:cubicBezTo>
                    <a:pt x="524735" y="0"/>
                    <a:pt x="576825" y="52091"/>
                    <a:pt x="576825" y="116347"/>
                  </a:cubicBezTo>
                  <a:lnTo>
                    <a:pt x="576825" y="116347"/>
                  </a:lnTo>
                  <a:cubicBezTo>
                    <a:pt x="576825" y="180604"/>
                    <a:pt x="524735" y="232695"/>
                    <a:pt x="460478" y="232695"/>
                  </a:cubicBezTo>
                  <a:lnTo>
                    <a:pt x="116347" y="232695"/>
                  </a:lnTo>
                  <a:cubicBezTo>
                    <a:pt x="52091" y="232695"/>
                    <a:pt x="0" y="180604"/>
                    <a:pt x="0" y="116347"/>
                  </a:cubicBezTo>
                  <a:lnTo>
                    <a:pt x="0" y="116347"/>
                  </a:lnTo>
                  <a:cubicBezTo>
                    <a:pt x="0" y="52091"/>
                    <a:pt x="52091" y="0"/>
                    <a:pt x="116347" y="0"/>
                  </a:cubicBezTo>
                  <a:close/>
                </a:path>
              </a:pathLst>
            </a:custGeom>
            <a:solidFill>
              <a:srgbClr val="EC5F65"/>
            </a:solidFill>
          </p:spPr>
          <p:txBody>
            <a:bodyPr/>
            <a:lstStyle/>
            <a:p>
              <a:endParaRPr lang="en-GB"/>
            </a:p>
          </p:txBody>
        </p:sp>
        <p:sp>
          <p:nvSpPr>
            <p:cNvPr id="39" name="TextBox 39"/>
            <p:cNvSpPr txBox="1"/>
            <p:nvPr/>
          </p:nvSpPr>
          <p:spPr>
            <a:xfrm>
              <a:off x="0" y="-9525"/>
              <a:ext cx="576825" cy="242220"/>
            </a:xfrm>
            <a:prstGeom prst="rect">
              <a:avLst/>
            </a:prstGeom>
          </p:spPr>
          <p:txBody>
            <a:bodyPr lIns="50800" tIns="50800" rIns="50800" bIns="50800" rtlCol="0" anchor="ctr"/>
            <a:lstStyle/>
            <a:p>
              <a:pPr algn="ctr">
                <a:lnSpc>
                  <a:spcPts val="2760"/>
                </a:lnSpc>
              </a:pPr>
              <a:r>
                <a:rPr lang="en-US" sz="2300">
                  <a:solidFill>
                    <a:srgbClr val="FFFFFF"/>
                  </a:solidFill>
                  <a:latin typeface="Lato 1 Bold"/>
                  <a:ea typeface="Lato 1 Bold"/>
                  <a:cs typeface="Lato 1 Bold"/>
                  <a:sym typeface="Lato 1 Bold"/>
                </a:rPr>
                <a:t>Business Administrator</a:t>
              </a:r>
            </a:p>
          </p:txBody>
        </p:sp>
      </p:grpSp>
      <p:grpSp>
        <p:nvGrpSpPr>
          <p:cNvPr id="40" name="Group 40"/>
          <p:cNvGrpSpPr/>
          <p:nvPr/>
        </p:nvGrpSpPr>
        <p:grpSpPr>
          <a:xfrm>
            <a:off x="14341252" y="7455894"/>
            <a:ext cx="2190133" cy="951230"/>
            <a:chOff x="0" y="0"/>
            <a:chExt cx="576825" cy="250530"/>
          </a:xfrm>
        </p:grpSpPr>
        <p:sp>
          <p:nvSpPr>
            <p:cNvPr id="41" name="Freeform 41"/>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006992"/>
            </a:solidFill>
          </p:spPr>
          <p:txBody>
            <a:bodyPr/>
            <a:lstStyle/>
            <a:p>
              <a:endParaRPr lang="en-GB"/>
            </a:p>
          </p:txBody>
        </p:sp>
        <p:sp>
          <p:nvSpPr>
            <p:cNvPr id="42" name="TextBox 42"/>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Chef</a:t>
              </a:r>
            </a:p>
          </p:txBody>
        </p:sp>
      </p:grpSp>
      <p:sp>
        <p:nvSpPr>
          <p:cNvPr id="43" name="Freeform 43"/>
          <p:cNvSpPr/>
          <p:nvPr/>
        </p:nvSpPr>
        <p:spPr>
          <a:xfrm>
            <a:off x="2168128" y="6104747"/>
            <a:ext cx="1367106" cy="1015077"/>
          </a:xfrm>
          <a:custGeom>
            <a:avLst/>
            <a:gdLst/>
            <a:ahLst/>
            <a:cxnLst/>
            <a:rect l="l" t="t" r="r" b="b"/>
            <a:pathLst>
              <a:path w="1367106" h="1015077">
                <a:moveTo>
                  <a:pt x="0" y="0"/>
                </a:moveTo>
                <a:lnTo>
                  <a:pt x="1367106" y="0"/>
                </a:lnTo>
                <a:lnTo>
                  <a:pt x="1367106" y="1015076"/>
                </a:lnTo>
                <a:lnTo>
                  <a:pt x="0" y="101507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44" name="Freeform 44"/>
          <p:cNvSpPr/>
          <p:nvPr/>
        </p:nvSpPr>
        <p:spPr>
          <a:xfrm>
            <a:off x="14701214" y="2590014"/>
            <a:ext cx="1470211" cy="938262"/>
          </a:xfrm>
          <a:custGeom>
            <a:avLst/>
            <a:gdLst/>
            <a:ahLst/>
            <a:cxnLst/>
            <a:rect l="l" t="t" r="r" b="b"/>
            <a:pathLst>
              <a:path w="1470211" h="938262">
                <a:moveTo>
                  <a:pt x="0" y="0"/>
                </a:moveTo>
                <a:lnTo>
                  <a:pt x="1470210" y="0"/>
                </a:lnTo>
                <a:lnTo>
                  <a:pt x="1470210" y="938262"/>
                </a:lnTo>
                <a:lnTo>
                  <a:pt x="0" y="93826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45" name="Freeform 45"/>
          <p:cNvSpPr/>
          <p:nvPr/>
        </p:nvSpPr>
        <p:spPr>
          <a:xfrm>
            <a:off x="9776030" y="2367655"/>
            <a:ext cx="1170866" cy="1160621"/>
          </a:xfrm>
          <a:custGeom>
            <a:avLst/>
            <a:gdLst/>
            <a:ahLst/>
            <a:cxnLst/>
            <a:rect l="l" t="t" r="r" b="b"/>
            <a:pathLst>
              <a:path w="1170866" h="1160621">
                <a:moveTo>
                  <a:pt x="0" y="0"/>
                </a:moveTo>
                <a:lnTo>
                  <a:pt x="1170866" y="0"/>
                </a:lnTo>
                <a:lnTo>
                  <a:pt x="1170866" y="1160621"/>
                </a:lnTo>
                <a:lnTo>
                  <a:pt x="0" y="116062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46" name="Freeform 46"/>
          <p:cNvSpPr/>
          <p:nvPr/>
        </p:nvSpPr>
        <p:spPr>
          <a:xfrm>
            <a:off x="12137521" y="2272895"/>
            <a:ext cx="1321952" cy="1277336"/>
          </a:xfrm>
          <a:custGeom>
            <a:avLst/>
            <a:gdLst/>
            <a:ahLst/>
            <a:cxnLst/>
            <a:rect l="l" t="t" r="r" b="b"/>
            <a:pathLst>
              <a:path w="1321952" h="1277336">
                <a:moveTo>
                  <a:pt x="0" y="0"/>
                </a:moveTo>
                <a:lnTo>
                  <a:pt x="1321952" y="0"/>
                </a:lnTo>
                <a:lnTo>
                  <a:pt x="1321952" y="1277336"/>
                </a:lnTo>
                <a:lnTo>
                  <a:pt x="0" y="127733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GB"/>
          </a:p>
        </p:txBody>
      </p:sp>
      <p:sp>
        <p:nvSpPr>
          <p:cNvPr id="47" name="Freeform 47"/>
          <p:cNvSpPr/>
          <p:nvPr/>
        </p:nvSpPr>
        <p:spPr>
          <a:xfrm>
            <a:off x="9843800" y="5832523"/>
            <a:ext cx="1243267" cy="1263269"/>
          </a:xfrm>
          <a:custGeom>
            <a:avLst/>
            <a:gdLst/>
            <a:ahLst/>
            <a:cxnLst/>
            <a:rect l="l" t="t" r="r" b="b"/>
            <a:pathLst>
              <a:path w="1243267" h="1263269">
                <a:moveTo>
                  <a:pt x="0" y="0"/>
                </a:moveTo>
                <a:lnTo>
                  <a:pt x="1243267" y="0"/>
                </a:lnTo>
                <a:lnTo>
                  <a:pt x="1243267" y="1263269"/>
                </a:lnTo>
                <a:lnTo>
                  <a:pt x="0" y="1263269"/>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GB"/>
          </a:p>
        </p:txBody>
      </p:sp>
      <p:sp>
        <p:nvSpPr>
          <p:cNvPr id="48" name="Freeform 48"/>
          <p:cNvSpPr/>
          <p:nvPr/>
        </p:nvSpPr>
        <p:spPr>
          <a:xfrm>
            <a:off x="4802286" y="5672391"/>
            <a:ext cx="1148899" cy="1447432"/>
          </a:xfrm>
          <a:custGeom>
            <a:avLst/>
            <a:gdLst/>
            <a:ahLst/>
            <a:cxnLst/>
            <a:rect l="l" t="t" r="r" b="b"/>
            <a:pathLst>
              <a:path w="1148899" h="1447432">
                <a:moveTo>
                  <a:pt x="0" y="0"/>
                </a:moveTo>
                <a:lnTo>
                  <a:pt x="1148899" y="0"/>
                </a:lnTo>
                <a:lnTo>
                  <a:pt x="1148899" y="1447432"/>
                </a:lnTo>
                <a:lnTo>
                  <a:pt x="0" y="144743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GB"/>
          </a:p>
        </p:txBody>
      </p:sp>
      <p:grpSp>
        <p:nvGrpSpPr>
          <p:cNvPr id="49" name="Group 49"/>
          <p:cNvGrpSpPr/>
          <p:nvPr/>
        </p:nvGrpSpPr>
        <p:grpSpPr>
          <a:xfrm>
            <a:off x="6807283" y="7455894"/>
            <a:ext cx="2190133" cy="951230"/>
            <a:chOff x="0" y="0"/>
            <a:chExt cx="576825" cy="250530"/>
          </a:xfrm>
        </p:grpSpPr>
        <p:sp>
          <p:nvSpPr>
            <p:cNvPr id="50" name="Freeform 50"/>
            <p:cNvSpPr/>
            <p:nvPr/>
          </p:nvSpPr>
          <p:spPr>
            <a:xfrm>
              <a:off x="0" y="0"/>
              <a:ext cx="576825" cy="250530"/>
            </a:xfrm>
            <a:custGeom>
              <a:avLst/>
              <a:gdLst/>
              <a:ahLst/>
              <a:cxnLst/>
              <a:rect l="l" t="t" r="r" b="b"/>
              <a:pathLst>
                <a:path w="576825" h="250530">
                  <a:moveTo>
                    <a:pt x="125265" y="0"/>
                  </a:moveTo>
                  <a:lnTo>
                    <a:pt x="451560" y="0"/>
                  </a:lnTo>
                  <a:cubicBezTo>
                    <a:pt x="520742" y="0"/>
                    <a:pt x="576825" y="56083"/>
                    <a:pt x="576825" y="125265"/>
                  </a:cubicBezTo>
                  <a:lnTo>
                    <a:pt x="576825" y="125265"/>
                  </a:lnTo>
                  <a:cubicBezTo>
                    <a:pt x="576825" y="158487"/>
                    <a:pt x="563628" y="190349"/>
                    <a:pt x="540136" y="213840"/>
                  </a:cubicBezTo>
                  <a:cubicBezTo>
                    <a:pt x="516644" y="237332"/>
                    <a:pt x="484783" y="250530"/>
                    <a:pt x="451560" y="250530"/>
                  </a:cubicBezTo>
                  <a:lnTo>
                    <a:pt x="125265" y="250530"/>
                  </a:lnTo>
                  <a:cubicBezTo>
                    <a:pt x="92043" y="250530"/>
                    <a:pt x="60181" y="237332"/>
                    <a:pt x="36689" y="213840"/>
                  </a:cubicBezTo>
                  <a:cubicBezTo>
                    <a:pt x="13198" y="190349"/>
                    <a:pt x="0" y="158487"/>
                    <a:pt x="0" y="125265"/>
                  </a:cubicBezTo>
                  <a:lnTo>
                    <a:pt x="0" y="125265"/>
                  </a:lnTo>
                  <a:cubicBezTo>
                    <a:pt x="0" y="92043"/>
                    <a:pt x="13198" y="60181"/>
                    <a:pt x="36689" y="36689"/>
                  </a:cubicBezTo>
                  <a:cubicBezTo>
                    <a:pt x="60181" y="13198"/>
                    <a:pt x="92043" y="0"/>
                    <a:pt x="125265" y="0"/>
                  </a:cubicBezTo>
                  <a:close/>
                </a:path>
              </a:pathLst>
            </a:custGeom>
            <a:solidFill>
              <a:srgbClr val="525E93"/>
            </a:solidFill>
          </p:spPr>
          <p:txBody>
            <a:bodyPr/>
            <a:lstStyle/>
            <a:p>
              <a:endParaRPr lang="en-GB"/>
            </a:p>
          </p:txBody>
        </p:sp>
        <p:sp>
          <p:nvSpPr>
            <p:cNvPr id="51" name="TextBox 51"/>
            <p:cNvSpPr txBox="1"/>
            <p:nvPr/>
          </p:nvSpPr>
          <p:spPr>
            <a:xfrm>
              <a:off x="0" y="0"/>
              <a:ext cx="576825" cy="250530"/>
            </a:xfrm>
            <a:prstGeom prst="rect">
              <a:avLst/>
            </a:prstGeom>
          </p:spPr>
          <p:txBody>
            <a:bodyPr lIns="50800" tIns="50800" rIns="50800" bIns="50800" rtlCol="0" anchor="ctr"/>
            <a:lstStyle/>
            <a:p>
              <a:pPr algn="ctr">
                <a:lnSpc>
                  <a:spcPts val="2999"/>
                </a:lnSpc>
              </a:pPr>
              <a:r>
                <a:rPr lang="en-US" sz="2499">
                  <a:solidFill>
                    <a:srgbClr val="FFFFFF"/>
                  </a:solidFill>
                  <a:latin typeface="Lato 1 Bold"/>
                  <a:ea typeface="Lato 1 Bold"/>
                  <a:cs typeface="Lato 1 Bold"/>
                  <a:sym typeface="Lato 1 Bold"/>
                </a:rPr>
                <a:t>Zookeeper</a:t>
              </a:r>
            </a:p>
          </p:txBody>
        </p:sp>
      </p:grpSp>
      <p:sp>
        <p:nvSpPr>
          <p:cNvPr id="52" name="Freeform 52"/>
          <p:cNvSpPr/>
          <p:nvPr/>
        </p:nvSpPr>
        <p:spPr>
          <a:xfrm>
            <a:off x="7188584" y="5648359"/>
            <a:ext cx="1427530" cy="1447432"/>
          </a:xfrm>
          <a:custGeom>
            <a:avLst/>
            <a:gdLst/>
            <a:ahLst/>
            <a:cxnLst/>
            <a:rect l="l" t="t" r="r" b="b"/>
            <a:pathLst>
              <a:path w="1427530" h="1447432">
                <a:moveTo>
                  <a:pt x="0" y="0"/>
                </a:moveTo>
                <a:lnTo>
                  <a:pt x="1427530" y="0"/>
                </a:lnTo>
                <a:lnTo>
                  <a:pt x="1427530" y="1447433"/>
                </a:lnTo>
                <a:lnTo>
                  <a:pt x="0" y="1447433"/>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GB"/>
          </a:p>
        </p:txBody>
      </p:sp>
      <p:sp>
        <p:nvSpPr>
          <p:cNvPr id="53" name="Freeform 53"/>
          <p:cNvSpPr/>
          <p:nvPr/>
        </p:nvSpPr>
        <p:spPr>
          <a:xfrm>
            <a:off x="12290431" y="5793912"/>
            <a:ext cx="1241668" cy="1301880"/>
          </a:xfrm>
          <a:custGeom>
            <a:avLst/>
            <a:gdLst/>
            <a:ahLst/>
            <a:cxnLst/>
            <a:rect l="l" t="t" r="r" b="b"/>
            <a:pathLst>
              <a:path w="1241668" h="1301880">
                <a:moveTo>
                  <a:pt x="0" y="0"/>
                </a:moveTo>
                <a:lnTo>
                  <a:pt x="1241668" y="0"/>
                </a:lnTo>
                <a:lnTo>
                  <a:pt x="1241668" y="1301880"/>
                </a:lnTo>
                <a:lnTo>
                  <a:pt x="0" y="1301880"/>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GB"/>
          </a:p>
        </p:txBody>
      </p:sp>
      <p:sp>
        <p:nvSpPr>
          <p:cNvPr id="54" name="Freeform 54"/>
          <p:cNvSpPr/>
          <p:nvPr/>
        </p:nvSpPr>
        <p:spPr>
          <a:xfrm>
            <a:off x="14701214" y="5749359"/>
            <a:ext cx="1368223" cy="1390985"/>
          </a:xfrm>
          <a:custGeom>
            <a:avLst/>
            <a:gdLst/>
            <a:ahLst/>
            <a:cxnLst/>
            <a:rect l="l" t="t" r="r" b="b"/>
            <a:pathLst>
              <a:path w="1368223" h="1390985">
                <a:moveTo>
                  <a:pt x="0" y="0"/>
                </a:moveTo>
                <a:lnTo>
                  <a:pt x="1368223" y="0"/>
                </a:lnTo>
                <a:lnTo>
                  <a:pt x="1368223" y="1390985"/>
                </a:lnTo>
                <a:lnTo>
                  <a:pt x="0" y="1390985"/>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GB"/>
          </a:p>
        </p:txBody>
      </p:sp>
      <p:sp>
        <p:nvSpPr>
          <p:cNvPr id="55" name="TextBox 55"/>
          <p:cNvSpPr txBox="1"/>
          <p:nvPr/>
        </p:nvSpPr>
        <p:spPr>
          <a:xfrm>
            <a:off x="1028258" y="1011632"/>
            <a:ext cx="12813003"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Range of apprenticeships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fade">
                                      <p:cBhvr>
                                        <p:cTn id="36" dur="500"/>
                                        <p:tgtEl>
                                          <p:spTgt spid="46"/>
                                        </p:tgtEl>
                                      </p:cBhvr>
                                    </p:animEffect>
                                  </p:childTnLst>
                                </p:cTn>
                              </p:par>
                              <p:par>
                                <p:cTn id="37" presetID="10"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fade">
                                      <p:cBhvr>
                                        <p:cTn id="43" dur="500"/>
                                        <p:tgtEl>
                                          <p:spTgt spid="44"/>
                                        </p:tgtEl>
                                      </p:cBhvr>
                                    </p:animEffect>
                                  </p:childTnLst>
                                </p:cTn>
                              </p:par>
                              <p:par>
                                <p:cTn id="44" presetID="10" presetClass="entr" presetSubtype="0" fill="hold"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childTnLst>
                          </p:cTn>
                        </p:par>
                        <p:par>
                          <p:cTn id="47" fill="hold">
                            <p:stCondLst>
                              <p:cond delay="3500"/>
                            </p:stCondLst>
                            <p:childTnLst>
                              <p:par>
                                <p:cTn id="48" presetID="10" presetClass="entr" presetSubtype="0" fill="hold" grpId="0" nodeType="after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500"/>
                                        <p:tgtEl>
                                          <p:spTgt spid="43"/>
                                        </p:tgtEl>
                                      </p:cBhvr>
                                    </p:animEffect>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par>
                          <p:cTn id="54" fill="hold">
                            <p:stCondLst>
                              <p:cond delay="4000"/>
                            </p:stCondLst>
                            <p:childTnLst>
                              <p:par>
                                <p:cTn id="55" presetID="10" presetClass="entr" presetSubtype="0" fill="hold" grpId="0" nodeType="after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500"/>
                                        <p:tgtEl>
                                          <p:spTgt spid="48"/>
                                        </p:tgtEl>
                                      </p:cBhvr>
                                    </p:animEffect>
                                  </p:childTnLst>
                                </p:cTn>
                              </p:par>
                              <p:par>
                                <p:cTn id="58" presetID="10" presetClass="entr" presetSubtype="0" fill="hold"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childTnLst>
                          </p:cTn>
                        </p:par>
                        <p:par>
                          <p:cTn id="61" fill="hold">
                            <p:stCondLst>
                              <p:cond delay="4500"/>
                            </p:stCondLst>
                            <p:childTnLst>
                              <p:par>
                                <p:cTn id="62" presetID="10" presetClass="entr" presetSubtype="0" fill="hold" grpId="0" nodeType="afterEffect">
                                  <p:stCondLst>
                                    <p:cond delay="0"/>
                                  </p:stCondLst>
                                  <p:childTnLst>
                                    <p:set>
                                      <p:cBhvr>
                                        <p:cTn id="63" dur="1" fill="hold">
                                          <p:stCondLst>
                                            <p:cond delay="0"/>
                                          </p:stCondLst>
                                        </p:cTn>
                                        <p:tgtEl>
                                          <p:spTgt spid="52"/>
                                        </p:tgtEl>
                                        <p:attrNameLst>
                                          <p:attrName>style.visibility</p:attrName>
                                        </p:attrNameLst>
                                      </p:cBhvr>
                                      <p:to>
                                        <p:strVal val="visible"/>
                                      </p:to>
                                    </p:set>
                                    <p:animEffect transition="in" filter="fade">
                                      <p:cBhvr>
                                        <p:cTn id="64" dur="500"/>
                                        <p:tgtEl>
                                          <p:spTgt spid="52"/>
                                        </p:tgtEl>
                                      </p:cBhvr>
                                    </p:animEffect>
                                  </p:childTnLst>
                                </p:cTn>
                              </p:par>
                              <p:par>
                                <p:cTn id="65" presetID="10" presetClass="entr" presetSubtype="0" fill="hold" nodeType="with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500"/>
                                        <p:tgtEl>
                                          <p:spTgt spid="49"/>
                                        </p:tgtEl>
                                      </p:cBhvr>
                                    </p:animEffect>
                                  </p:childTnLst>
                                </p:cTn>
                              </p:par>
                            </p:childTnLst>
                          </p:cTn>
                        </p:par>
                        <p:par>
                          <p:cTn id="68" fill="hold">
                            <p:stCondLst>
                              <p:cond delay="5000"/>
                            </p:stCondLst>
                            <p:childTnLst>
                              <p:par>
                                <p:cTn id="69" presetID="10" presetClass="entr" presetSubtype="0" fill="hold" grpId="0" nodeType="after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fade">
                                      <p:cBhvr>
                                        <p:cTn id="71" dur="500"/>
                                        <p:tgtEl>
                                          <p:spTgt spid="47"/>
                                        </p:tgtEl>
                                      </p:cBhvr>
                                    </p:animEffect>
                                  </p:childTnLst>
                                </p:cTn>
                              </p:par>
                              <p:par>
                                <p:cTn id="72" presetID="10" presetClass="entr" presetSubtype="0"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childTnLst>
                          </p:cTn>
                        </p:par>
                        <p:par>
                          <p:cTn id="75" fill="hold">
                            <p:stCondLst>
                              <p:cond delay="5500"/>
                            </p:stCondLst>
                            <p:childTnLst>
                              <p:par>
                                <p:cTn id="76" presetID="10" presetClass="entr" presetSubtype="0" fill="hold" grpId="0" nodeType="afterEffect">
                                  <p:stCondLst>
                                    <p:cond delay="0"/>
                                  </p:stCondLst>
                                  <p:childTnLst>
                                    <p:set>
                                      <p:cBhvr>
                                        <p:cTn id="77" dur="1" fill="hold">
                                          <p:stCondLst>
                                            <p:cond delay="0"/>
                                          </p:stCondLst>
                                        </p:cTn>
                                        <p:tgtEl>
                                          <p:spTgt spid="53"/>
                                        </p:tgtEl>
                                        <p:attrNameLst>
                                          <p:attrName>style.visibility</p:attrName>
                                        </p:attrNameLst>
                                      </p:cBhvr>
                                      <p:to>
                                        <p:strVal val="visible"/>
                                      </p:to>
                                    </p:set>
                                    <p:animEffect transition="in" filter="fade">
                                      <p:cBhvr>
                                        <p:cTn id="78" dur="500"/>
                                        <p:tgtEl>
                                          <p:spTgt spid="53"/>
                                        </p:tgtEl>
                                      </p:cBhvr>
                                    </p:animEffect>
                                  </p:childTnLst>
                                </p:cTn>
                              </p:par>
                              <p:par>
                                <p:cTn id="79" presetID="10" presetClass="entr" presetSubtype="0" fill="hold" nodeType="with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fade">
                                      <p:cBhvr>
                                        <p:cTn id="81" dur="500"/>
                                        <p:tgtEl>
                                          <p:spTgt spid="37"/>
                                        </p:tgtEl>
                                      </p:cBhvr>
                                    </p:animEffect>
                                  </p:childTnLst>
                                </p:cTn>
                              </p:par>
                            </p:childTnLst>
                          </p:cTn>
                        </p:par>
                        <p:par>
                          <p:cTn id="82" fill="hold">
                            <p:stCondLst>
                              <p:cond delay="6000"/>
                            </p:stCondLst>
                            <p:childTnLst>
                              <p:par>
                                <p:cTn id="83" presetID="10" presetClass="entr" presetSubtype="0" fill="hold" grpId="0" nodeType="afterEffect">
                                  <p:stCondLst>
                                    <p:cond delay="0"/>
                                  </p:stCondLst>
                                  <p:childTnLst>
                                    <p:set>
                                      <p:cBhvr>
                                        <p:cTn id="84" dur="1" fill="hold">
                                          <p:stCondLst>
                                            <p:cond delay="0"/>
                                          </p:stCondLst>
                                        </p:cTn>
                                        <p:tgtEl>
                                          <p:spTgt spid="54"/>
                                        </p:tgtEl>
                                        <p:attrNameLst>
                                          <p:attrName>style.visibility</p:attrName>
                                        </p:attrNameLst>
                                      </p:cBhvr>
                                      <p:to>
                                        <p:strVal val="visible"/>
                                      </p:to>
                                    </p:set>
                                    <p:animEffect transition="in" filter="fade">
                                      <p:cBhvr>
                                        <p:cTn id="85" dur="500"/>
                                        <p:tgtEl>
                                          <p:spTgt spid="54"/>
                                        </p:tgtEl>
                                      </p:cBhvr>
                                    </p:animEffect>
                                  </p:childTnLst>
                                </p:cTn>
                              </p:par>
                              <p:par>
                                <p:cTn id="86" presetID="10" presetClass="entr" presetSubtype="0" fill="hold" nodeType="with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fade">
                                      <p:cBhvr>
                                        <p:cTn id="8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43" grpId="0" animBg="1"/>
      <p:bldP spid="44" grpId="0" animBg="1"/>
      <p:bldP spid="45" grpId="0" animBg="1"/>
      <p:bldP spid="46" grpId="0" animBg="1"/>
      <p:bldP spid="47" grpId="0" animBg="1"/>
      <p:bldP spid="48" grpId="0" animBg="1"/>
      <p:bldP spid="52" grpId="0" animBg="1"/>
      <p:bldP spid="53" grpId="0" animBg="1"/>
      <p:bldP spid="5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B463"/>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7" name="Freeform 7"/>
          <p:cNvSpPr/>
          <p:nvPr/>
        </p:nvSpPr>
        <p:spPr>
          <a:xfrm>
            <a:off x="1054905" y="2511984"/>
            <a:ext cx="2985726" cy="613251"/>
          </a:xfrm>
          <a:custGeom>
            <a:avLst/>
            <a:gdLst/>
            <a:ahLst/>
            <a:cxnLst/>
            <a:rect l="l" t="t" r="r" b="b"/>
            <a:pathLst>
              <a:path w="2985726" h="613251">
                <a:moveTo>
                  <a:pt x="0" y="0"/>
                </a:moveTo>
                <a:lnTo>
                  <a:pt x="2985725" y="0"/>
                </a:lnTo>
                <a:lnTo>
                  <a:pt x="2985725" y="613251"/>
                </a:lnTo>
                <a:lnTo>
                  <a:pt x="0" y="613251"/>
                </a:lnTo>
                <a:lnTo>
                  <a:pt x="0" y="0"/>
                </a:lnTo>
                <a:close/>
              </a:path>
            </a:pathLst>
          </a:custGeom>
          <a:blipFill>
            <a:blip r:embed="rId5"/>
            <a:stretch>
              <a:fillRect/>
            </a:stretch>
          </a:blipFill>
        </p:spPr>
        <p:txBody>
          <a:bodyPr/>
          <a:lstStyle/>
          <a:p>
            <a:endParaRPr lang="en-GB"/>
          </a:p>
        </p:txBody>
      </p:sp>
      <p:sp>
        <p:nvSpPr>
          <p:cNvPr id="8" name="Freeform 8"/>
          <p:cNvSpPr/>
          <p:nvPr/>
        </p:nvSpPr>
        <p:spPr>
          <a:xfrm>
            <a:off x="1054463" y="3639585"/>
            <a:ext cx="1996921" cy="692682"/>
          </a:xfrm>
          <a:custGeom>
            <a:avLst/>
            <a:gdLst/>
            <a:ahLst/>
            <a:cxnLst/>
            <a:rect l="l" t="t" r="r" b="b"/>
            <a:pathLst>
              <a:path w="1996921" h="692682">
                <a:moveTo>
                  <a:pt x="0" y="0"/>
                </a:moveTo>
                <a:lnTo>
                  <a:pt x="1996920" y="0"/>
                </a:lnTo>
                <a:lnTo>
                  <a:pt x="1996920" y="692682"/>
                </a:lnTo>
                <a:lnTo>
                  <a:pt x="0" y="692682"/>
                </a:lnTo>
                <a:lnTo>
                  <a:pt x="0" y="0"/>
                </a:lnTo>
                <a:close/>
              </a:path>
            </a:pathLst>
          </a:custGeom>
          <a:blipFill>
            <a:blip r:embed="rId6"/>
            <a:stretch>
              <a:fillRect/>
            </a:stretch>
          </a:blipFill>
        </p:spPr>
        <p:txBody>
          <a:bodyPr/>
          <a:lstStyle/>
          <a:p>
            <a:endParaRPr lang="en-GB"/>
          </a:p>
        </p:txBody>
      </p:sp>
      <p:sp>
        <p:nvSpPr>
          <p:cNvPr id="9" name="Freeform 9"/>
          <p:cNvSpPr/>
          <p:nvPr/>
        </p:nvSpPr>
        <p:spPr>
          <a:xfrm>
            <a:off x="3481271" y="2818609"/>
            <a:ext cx="1673251" cy="1272515"/>
          </a:xfrm>
          <a:custGeom>
            <a:avLst/>
            <a:gdLst/>
            <a:ahLst/>
            <a:cxnLst/>
            <a:rect l="l" t="t" r="r" b="b"/>
            <a:pathLst>
              <a:path w="1673251" h="1272515">
                <a:moveTo>
                  <a:pt x="0" y="0"/>
                </a:moveTo>
                <a:lnTo>
                  <a:pt x="1673251" y="0"/>
                </a:lnTo>
                <a:lnTo>
                  <a:pt x="1673251" y="1272515"/>
                </a:lnTo>
                <a:lnTo>
                  <a:pt x="0" y="1272515"/>
                </a:lnTo>
                <a:lnTo>
                  <a:pt x="0" y="0"/>
                </a:lnTo>
                <a:close/>
              </a:path>
            </a:pathLst>
          </a:custGeom>
          <a:blipFill>
            <a:blip r:embed="rId7"/>
            <a:stretch>
              <a:fillRect/>
            </a:stretch>
          </a:blipFill>
        </p:spPr>
        <p:txBody>
          <a:bodyPr/>
          <a:lstStyle/>
          <a:p>
            <a:endParaRPr lang="en-GB"/>
          </a:p>
        </p:txBody>
      </p:sp>
      <p:sp>
        <p:nvSpPr>
          <p:cNvPr id="10" name="Freeform 10"/>
          <p:cNvSpPr/>
          <p:nvPr/>
        </p:nvSpPr>
        <p:spPr>
          <a:xfrm>
            <a:off x="5154522" y="2123125"/>
            <a:ext cx="2957806" cy="1390968"/>
          </a:xfrm>
          <a:custGeom>
            <a:avLst/>
            <a:gdLst/>
            <a:ahLst/>
            <a:cxnLst/>
            <a:rect l="l" t="t" r="r" b="b"/>
            <a:pathLst>
              <a:path w="2957806" h="1390968">
                <a:moveTo>
                  <a:pt x="0" y="0"/>
                </a:moveTo>
                <a:lnTo>
                  <a:pt x="2957806" y="0"/>
                </a:lnTo>
                <a:lnTo>
                  <a:pt x="2957806" y="1390968"/>
                </a:lnTo>
                <a:lnTo>
                  <a:pt x="0" y="1390968"/>
                </a:lnTo>
                <a:lnTo>
                  <a:pt x="0" y="0"/>
                </a:lnTo>
                <a:close/>
              </a:path>
            </a:pathLst>
          </a:custGeom>
          <a:blipFill>
            <a:blip r:embed="rId8"/>
            <a:stretch>
              <a:fillRect/>
            </a:stretch>
          </a:blipFill>
        </p:spPr>
        <p:txBody>
          <a:bodyPr/>
          <a:lstStyle/>
          <a:p>
            <a:endParaRPr lang="en-GB"/>
          </a:p>
        </p:txBody>
      </p:sp>
      <p:sp>
        <p:nvSpPr>
          <p:cNvPr id="11" name="Freeform 11"/>
          <p:cNvSpPr/>
          <p:nvPr/>
        </p:nvSpPr>
        <p:spPr>
          <a:xfrm>
            <a:off x="8112328" y="2280368"/>
            <a:ext cx="2496197" cy="844867"/>
          </a:xfrm>
          <a:custGeom>
            <a:avLst/>
            <a:gdLst/>
            <a:ahLst/>
            <a:cxnLst/>
            <a:rect l="l" t="t" r="r" b="b"/>
            <a:pathLst>
              <a:path w="2496197" h="844867">
                <a:moveTo>
                  <a:pt x="0" y="0"/>
                </a:moveTo>
                <a:lnTo>
                  <a:pt x="2496197" y="0"/>
                </a:lnTo>
                <a:lnTo>
                  <a:pt x="2496197" y="844867"/>
                </a:lnTo>
                <a:lnTo>
                  <a:pt x="0" y="844867"/>
                </a:lnTo>
                <a:lnTo>
                  <a:pt x="0" y="0"/>
                </a:lnTo>
                <a:close/>
              </a:path>
            </a:pathLst>
          </a:custGeom>
          <a:blipFill>
            <a:blip r:embed="rId9"/>
            <a:stretch>
              <a:fillRect/>
            </a:stretch>
          </a:blipFill>
        </p:spPr>
        <p:txBody>
          <a:bodyPr/>
          <a:lstStyle/>
          <a:p>
            <a:endParaRPr lang="en-GB"/>
          </a:p>
        </p:txBody>
      </p:sp>
      <p:sp>
        <p:nvSpPr>
          <p:cNvPr id="12" name="Freeform 12"/>
          <p:cNvSpPr/>
          <p:nvPr/>
        </p:nvSpPr>
        <p:spPr>
          <a:xfrm>
            <a:off x="5583147" y="3639585"/>
            <a:ext cx="2839029" cy="520739"/>
          </a:xfrm>
          <a:custGeom>
            <a:avLst/>
            <a:gdLst/>
            <a:ahLst/>
            <a:cxnLst/>
            <a:rect l="l" t="t" r="r" b="b"/>
            <a:pathLst>
              <a:path w="2839029" h="520739">
                <a:moveTo>
                  <a:pt x="0" y="0"/>
                </a:moveTo>
                <a:lnTo>
                  <a:pt x="2839030" y="0"/>
                </a:lnTo>
                <a:lnTo>
                  <a:pt x="2839030" y="520739"/>
                </a:lnTo>
                <a:lnTo>
                  <a:pt x="0" y="520739"/>
                </a:lnTo>
                <a:lnTo>
                  <a:pt x="0" y="0"/>
                </a:lnTo>
                <a:close/>
              </a:path>
            </a:pathLst>
          </a:custGeom>
          <a:blipFill>
            <a:blip r:embed="rId10"/>
            <a:stretch>
              <a:fillRect/>
            </a:stretch>
          </a:blipFill>
        </p:spPr>
        <p:txBody>
          <a:bodyPr/>
          <a:lstStyle/>
          <a:p>
            <a:endParaRPr lang="en-GB"/>
          </a:p>
        </p:txBody>
      </p:sp>
      <p:sp>
        <p:nvSpPr>
          <p:cNvPr id="13" name="Freeform 13"/>
          <p:cNvSpPr/>
          <p:nvPr/>
        </p:nvSpPr>
        <p:spPr>
          <a:xfrm>
            <a:off x="10836954" y="1889469"/>
            <a:ext cx="2785063" cy="1565397"/>
          </a:xfrm>
          <a:custGeom>
            <a:avLst/>
            <a:gdLst/>
            <a:ahLst/>
            <a:cxnLst/>
            <a:rect l="l" t="t" r="r" b="b"/>
            <a:pathLst>
              <a:path w="2785063" h="1565397">
                <a:moveTo>
                  <a:pt x="0" y="0"/>
                </a:moveTo>
                <a:lnTo>
                  <a:pt x="2785063" y="0"/>
                </a:lnTo>
                <a:lnTo>
                  <a:pt x="2785063" y="1565398"/>
                </a:lnTo>
                <a:lnTo>
                  <a:pt x="0" y="1565398"/>
                </a:lnTo>
                <a:lnTo>
                  <a:pt x="0" y="0"/>
                </a:lnTo>
                <a:close/>
              </a:path>
            </a:pathLst>
          </a:custGeom>
          <a:blipFill>
            <a:blip r:embed="rId11"/>
            <a:stretch>
              <a:fillRect/>
            </a:stretch>
          </a:blipFill>
        </p:spPr>
        <p:txBody>
          <a:bodyPr/>
          <a:lstStyle/>
          <a:p>
            <a:endParaRPr lang="en-GB"/>
          </a:p>
        </p:txBody>
      </p:sp>
      <p:sp>
        <p:nvSpPr>
          <p:cNvPr id="14" name="Freeform 14"/>
          <p:cNvSpPr/>
          <p:nvPr/>
        </p:nvSpPr>
        <p:spPr>
          <a:xfrm>
            <a:off x="8608030" y="3454867"/>
            <a:ext cx="1504794" cy="1504794"/>
          </a:xfrm>
          <a:custGeom>
            <a:avLst/>
            <a:gdLst/>
            <a:ahLst/>
            <a:cxnLst/>
            <a:rect l="l" t="t" r="r" b="b"/>
            <a:pathLst>
              <a:path w="1504794" h="1504794">
                <a:moveTo>
                  <a:pt x="0" y="0"/>
                </a:moveTo>
                <a:lnTo>
                  <a:pt x="1504793" y="0"/>
                </a:lnTo>
                <a:lnTo>
                  <a:pt x="1504793" y="1504793"/>
                </a:lnTo>
                <a:lnTo>
                  <a:pt x="0" y="1504793"/>
                </a:lnTo>
                <a:lnTo>
                  <a:pt x="0" y="0"/>
                </a:lnTo>
                <a:close/>
              </a:path>
            </a:pathLst>
          </a:custGeom>
          <a:blipFill>
            <a:blip r:embed="rId12"/>
            <a:stretch>
              <a:fillRect/>
            </a:stretch>
          </a:blipFill>
        </p:spPr>
        <p:txBody>
          <a:bodyPr/>
          <a:lstStyle/>
          <a:p>
            <a:endParaRPr lang="en-GB"/>
          </a:p>
        </p:txBody>
      </p:sp>
      <p:sp>
        <p:nvSpPr>
          <p:cNvPr id="15" name="Freeform 15"/>
          <p:cNvSpPr/>
          <p:nvPr/>
        </p:nvSpPr>
        <p:spPr>
          <a:xfrm>
            <a:off x="10441896" y="3514093"/>
            <a:ext cx="2325053" cy="1017675"/>
          </a:xfrm>
          <a:custGeom>
            <a:avLst/>
            <a:gdLst/>
            <a:ahLst/>
            <a:cxnLst/>
            <a:rect l="l" t="t" r="r" b="b"/>
            <a:pathLst>
              <a:path w="2325053" h="1017675">
                <a:moveTo>
                  <a:pt x="0" y="0"/>
                </a:moveTo>
                <a:lnTo>
                  <a:pt x="2325053" y="0"/>
                </a:lnTo>
                <a:lnTo>
                  <a:pt x="2325053" y="1017675"/>
                </a:lnTo>
                <a:lnTo>
                  <a:pt x="0" y="1017675"/>
                </a:lnTo>
                <a:lnTo>
                  <a:pt x="0" y="0"/>
                </a:lnTo>
                <a:close/>
              </a:path>
            </a:pathLst>
          </a:custGeom>
          <a:blipFill>
            <a:blip r:embed="rId13"/>
            <a:stretch>
              <a:fillRect/>
            </a:stretch>
          </a:blipFill>
        </p:spPr>
        <p:txBody>
          <a:bodyPr/>
          <a:lstStyle/>
          <a:p>
            <a:endParaRPr lang="en-GB"/>
          </a:p>
        </p:txBody>
      </p:sp>
      <p:sp>
        <p:nvSpPr>
          <p:cNvPr id="16" name="Freeform 16"/>
          <p:cNvSpPr/>
          <p:nvPr/>
        </p:nvSpPr>
        <p:spPr>
          <a:xfrm>
            <a:off x="3223001" y="4284149"/>
            <a:ext cx="2041876" cy="1244000"/>
          </a:xfrm>
          <a:custGeom>
            <a:avLst/>
            <a:gdLst/>
            <a:ahLst/>
            <a:cxnLst/>
            <a:rect l="l" t="t" r="r" b="b"/>
            <a:pathLst>
              <a:path w="2041876" h="1244000">
                <a:moveTo>
                  <a:pt x="0" y="0"/>
                </a:moveTo>
                <a:lnTo>
                  <a:pt x="2041876" y="0"/>
                </a:lnTo>
                <a:lnTo>
                  <a:pt x="2041876" y="1244000"/>
                </a:lnTo>
                <a:lnTo>
                  <a:pt x="0" y="1244000"/>
                </a:lnTo>
                <a:lnTo>
                  <a:pt x="0" y="0"/>
                </a:lnTo>
                <a:close/>
              </a:path>
            </a:pathLst>
          </a:custGeom>
          <a:blipFill>
            <a:blip r:embed="rId14"/>
            <a:stretch>
              <a:fillRect/>
            </a:stretch>
          </a:blipFill>
        </p:spPr>
        <p:txBody>
          <a:bodyPr/>
          <a:lstStyle/>
          <a:p>
            <a:endParaRPr lang="en-GB"/>
          </a:p>
        </p:txBody>
      </p:sp>
      <p:sp>
        <p:nvSpPr>
          <p:cNvPr id="17" name="Freeform 17"/>
          <p:cNvSpPr/>
          <p:nvPr/>
        </p:nvSpPr>
        <p:spPr>
          <a:xfrm>
            <a:off x="1135563" y="4531768"/>
            <a:ext cx="1834721" cy="869078"/>
          </a:xfrm>
          <a:custGeom>
            <a:avLst/>
            <a:gdLst/>
            <a:ahLst/>
            <a:cxnLst/>
            <a:rect l="l" t="t" r="r" b="b"/>
            <a:pathLst>
              <a:path w="1834721" h="869078">
                <a:moveTo>
                  <a:pt x="0" y="0"/>
                </a:moveTo>
                <a:lnTo>
                  <a:pt x="1834721" y="0"/>
                </a:lnTo>
                <a:lnTo>
                  <a:pt x="1834721" y="869079"/>
                </a:lnTo>
                <a:lnTo>
                  <a:pt x="0" y="869079"/>
                </a:lnTo>
                <a:lnTo>
                  <a:pt x="0" y="0"/>
                </a:lnTo>
                <a:close/>
              </a:path>
            </a:pathLst>
          </a:custGeom>
          <a:blipFill>
            <a:blip r:embed="rId15"/>
            <a:stretch>
              <a:fillRect/>
            </a:stretch>
          </a:blipFill>
        </p:spPr>
        <p:txBody>
          <a:bodyPr/>
          <a:lstStyle/>
          <a:p>
            <a:endParaRPr lang="en-GB"/>
          </a:p>
        </p:txBody>
      </p:sp>
      <p:sp>
        <p:nvSpPr>
          <p:cNvPr id="18" name="Freeform 18"/>
          <p:cNvSpPr/>
          <p:nvPr/>
        </p:nvSpPr>
        <p:spPr>
          <a:xfrm>
            <a:off x="5678615" y="4332267"/>
            <a:ext cx="2136050" cy="815072"/>
          </a:xfrm>
          <a:custGeom>
            <a:avLst/>
            <a:gdLst/>
            <a:ahLst/>
            <a:cxnLst/>
            <a:rect l="l" t="t" r="r" b="b"/>
            <a:pathLst>
              <a:path w="2136050" h="815072">
                <a:moveTo>
                  <a:pt x="0" y="0"/>
                </a:moveTo>
                <a:lnTo>
                  <a:pt x="2136050" y="0"/>
                </a:lnTo>
                <a:lnTo>
                  <a:pt x="2136050" y="815071"/>
                </a:lnTo>
                <a:lnTo>
                  <a:pt x="0" y="815071"/>
                </a:lnTo>
                <a:lnTo>
                  <a:pt x="0" y="0"/>
                </a:lnTo>
                <a:close/>
              </a:path>
            </a:pathLst>
          </a:custGeom>
          <a:blipFill>
            <a:blip r:embed="rId16"/>
            <a:stretch>
              <a:fillRect/>
            </a:stretch>
          </a:blipFill>
        </p:spPr>
        <p:txBody>
          <a:bodyPr/>
          <a:lstStyle/>
          <a:p>
            <a:endParaRPr lang="en-GB"/>
          </a:p>
        </p:txBody>
      </p:sp>
      <p:sp>
        <p:nvSpPr>
          <p:cNvPr id="19" name="Freeform 19"/>
          <p:cNvSpPr/>
          <p:nvPr/>
        </p:nvSpPr>
        <p:spPr>
          <a:xfrm>
            <a:off x="13228758" y="1889469"/>
            <a:ext cx="1535831" cy="1535831"/>
          </a:xfrm>
          <a:custGeom>
            <a:avLst/>
            <a:gdLst/>
            <a:ahLst/>
            <a:cxnLst/>
            <a:rect l="l" t="t" r="r" b="b"/>
            <a:pathLst>
              <a:path w="1535831" h="1535831">
                <a:moveTo>
                  <a:pt x="0" y="0"/>
                </a:moveTo>
                <a:lnTo>
                  <a:pt x="1535832" y="0"/>
                </a:lnTo>
                <a:lnTo>
                  <a:pt x="1535832" y="1535831"/>
                </a:lnTo>
                <a:lnTo>
                  <a:pt x="0" y="1535831"/>
                </a:lnTo>
                <a:lnTo>
                  <a:pt x="0" y="0"/>
                </a:lnTo>
                <a:close/>
              </a:path>
            </a:pathLst>
          </a:custGeom>
          <a:blipFill>
            <a:blip r:embed="rId17"/>
            <a:stretch>
              <a:fillRect/>
            </a:stretch>
          </a:blipFill>
        </p:spPr>
        <p:txBody>
          <a:bodyPr/>
          <a:lstStyle/>
          <a:p>
            <a:endParaRPr lang="en-GB"/>
          </a:p>
        </p:txBody>
      </p:sp>
      <p:sp>
        <p:nvSpPr>
          <p:cNvPr id="20" name="Freeform 20"/>
          <p:cNvSpPr/>
          <p:nvPr/>
        </p:nvSpPr>
        <p:spPr>
          <a:xfrm>
            <a:off x="12506828" y="3233365"/>
            <a:ext cx="2230379" cy="1672784"/>
          </a:xfrm>
          <a:custGeom>
            <a:avLst/>
            <a:gdLst/>
            <a:ahLst/>
            <a:cxnLst/>
            <a:rect l="l" t="t" r="r" b="b"/>
            <a:pathLst>
              <a:path w="2230379" h="1672784">
                <a:moveTo>
                  <a:pt x="0" y="0"/>
                </a:moveTo>
                <a:lnTo>
                  <a:pt x="2230378" y="0"/>
                </a:lnTo>
                <a:lnTo>
                  <a:pt x="2230378" y="1672784"/>
                </a:lnTo>
                <a:lnTo>
                  <a:pt x="0" y="1672784"/>
                </a:lnTo>
                <a:lnTo>
                  <a:pt x="0" y="0"/>
                </a:lnTo>
                <a:close/>
              </a:path>
            </a:pathLst>
          </a:custGeom>
          <a:blipFill>
            <a:blip r:embed="rId18"/>
            <a:stretch>
              <a:fillRect/>
            </a:stretch>
          </a:blipFill>
        </p:spPr>
        <p:txBody>
          <a:bodyPr/>
          <a:lstStyle/>
          <a:p>
            <a:endParaRPr lang="en-GB"/>
          </a:p>
        </p:txBody>
      </p:sp>
      <p:sp>
        <p:nvSpPr>
          <p:cNvPr id="21" name="Freeform 21"/>
          <p:cNvSpPr/>
          <p:nvPr/>
        </p:nvSpPr>
        <p:spPr>
          <a:xfrm>
            <a:off x="10650495" y="4712743"/>
            <a:ext cx="2116455" cy="1067455"/>
          </a:xfrm>
          <a:custGeom>
            <a:avLst/>
            <a:gdLst/>
            <a:ahLst/>
            <a:cxnLst/>
            <a:rect l="l" t="t" r="r" b="b"/>
            <a:pathLst>
              <a:path w="2116455" h="1067455">
                <a:moveTo>
                  <a:pt x="0" y="0"/>
                </a:moveTo>
                <a:lnTo>
                  <a:pt x="2116454" y="0"/>
                </a:lnTo>
                <a:lnTo>
                  <a:pt x="2116454" y="1067456"/>
                </a:lnTo>
                <a:lnTo>
                  <a:pt x="0" y="1067456"/>
                </a:lnTo>
                <a:lnTo>
                  <a:pt x="0" y="0"/>
                </a:lnTo>
                <a:close/>
              </a:path>
            </a:pathLst>
          </a:custGeom>
          <a:blipFill>
            <a:blip r:embed="rId19"/>
            <a:stretch>
              <a:fillRect r="-440"/>
            </a:stretch>
          </a:blipFill>
        </p:spPr>
        <p:txBody>
          <a:bodyPr/>
          <a:lstStyle/>
          <a:p>
            <a:endParaRPr lang="en-GB"/>
          </a:p>
        </p:txBody>
      </p:sp>
      <p:sp>
        <p:nvSpPr>
          <p:cNvPr id="22" name="Freeform 22"/>
          <p:cNvSpPr/>
          <p:nvPr/>
        </p:nvSpPr>
        <p:spPr>
          <a:xfrm>
            <a:off x="1404890" y="5600872"/>
            <a:ext cx="1296067" cy="1296067"/>
          </a:xfrm>
          <a:custGeom>
            <a:avLst/>
            <a:gdLst/>
            <a:ahLst/>
            <a:cxnLst/>
            <a:rect l="l" t="t" r="r" b="b"/>
            <a:pathLst>
              <a:path w="1296067" h="1296067">
                <a:moveTo>
                  <a:pt x="0" y="0"/>
                </a:moveTo>
                <a:lnTo>
                  <a:pt x="1296066" y="0"/>
                </a:lnTo>
                <a:lnTo>
                  <a:pt x="1296066" y="1296066"/>
                </a:lnTo>
                <a:lnTo>
                  <a:pt x="0" y="1296066"/>
                </a:lnTo>
                <a:lnTo>
                  <a:pt x="0" y="0"/>
                </a:lnTo>
                <a:close/>
              </a:path>
            </a:pathLst>
          </a:custGeom>
          <a:blipFill>
            <a:blip r:embed="rId20"/>
            <a:stretch>
              <a:fillRect/>
            </a:stretch>
          </a:blipFill>
        </p:spPr>
        <p:txBody>
          <a:bodyPr/>
          <a:lstStyle/>
          <a:p>
            <a:endParaRPr lang="en-GB"/>
          </a:p>
        </p:txBody>
      </p:sp>
      <p:sp>
        <p:nvSpPr>
          <p:cNvPr id="23" name="Freeform 23"/>
          <p:cNvSpPr/>
          <p:nvPr/>
        </p:nvSpPr>
        <p:spPr>
          <a:xfrm>
            <a:off x="3051383" y="5858337"/>
            <a:ext cx="2075258" cy="781137"/>
          </a:xfrm>
          <a:custGeom>
            <a:avLst/>
            <a:gdLst/>
            <a:ahLst/>
            <a:cxnLst/>
            <a:rect l="l" t="t" r="r" b="b"/>
            <a:pathLst>
              <a:path w="2075258" h="781137">
                <a:moveTo>
                  <a:pt x="0" y="0"/>
                </a:moveTo>
                <a:lnTo>
                  <a:pt x="2075259" y="0"/>
                </a:lnTo>
                <a:lnTo>
                  <a:pt x="2075259" y="781136"/>
                </a:lnTo>
                <a:lnTo>
                  <a:pt x="0" y="781136"/>
                </a:lnTo>
                <a:lnTo>
                  <a:pt x="0" y="0"/>
                </a:lnTo>
                <a:close/>
              </a:path>
            </a:pathLst>
          </a:custGeom>
          <a:blipFill>
            <a:blip r:embed="rId21"/>
            <a:stretch>
              <a:fillRect/>
            </a:stretch>
          </a:blipFill>
        </p:spPr>
        <p:txBody>
          <a:bodyPr/>
          <a:lstStyle/>
          <a:p>
            <a:endParaRPr lang="en-GB"/>
          </a:p>
        </p:txBody>
      </p:sp>
      <p:sp>
        <p:nvSpPr>
          <p:cNvPr id="24" name="Freeform 24"/>
          <p:cNvSpPr/>
          <p:nvPr/>
        </p:nvSpPr>
        <p:spPr>
          <a:xfrm>
            <a:off x="5285437" y="5347593"/>
            <a:ext cx="1461203" cy="1477172"/>
          </a:xfrm>
          <a:custGeom>
            <a:avLst/>
            <a:gdLst/>
            <a:ahLst/>
            <a:cxnLst/>
            <a:rect l="l" t="t" r="r" b="b"/>
            <a:pathLst>
              <a:path w="1461203" h="1477172">
                <a:moveTo>
                  <a:pt x="0" y="0"/>
                </a:moveTo>
                <a:lnTo>
                  <a:pt x="1461203" y="0"/>
                </a:lnTo>
                <a:lnTo>
                  <a:pt x="1461203" y="1477172"/>
                </a:lnTo>
                <a:lnTo>
                  <a:pt x="0" y="1477172"/>
                </a:lnTo>
                <a:lnTo>
                  <a:pt x="0" y="0"/>
                </a:lnTo>
                <a:close/>
              </a:path>
            </a:pathLst>
          </a:custGeom>
          <a:blipFill>
            <a:blip r:embed="rId22"/>
            <a:stretch>
              <a:fillRect/>
            </a:stretch>
          </a:blipFill>
        </p:spPr>
        <p:txBody>
          <a:bodyPr/>
          <a:lstStyle/>
          <a:p>
            <a:endParaRPr lang="en-GB"/>
          </a:p>
        </p:txBody>
      </p:sp>
      <p:sp>
        <p:nvSpPr>
          <p:cNvPr id="25" name="Freeform 25"/>
          <p:cNvSpPr/>
          <p:nvPr/>
        </p:nvSpPr>
        <p:spPr>
          <a:xfrm>
            <a:off x="14594934" y="1889469"/>
            <a:ext cx="1847363" cy="1382050"/>
          </a:xfrm>
          <a:custGeom>
            <a:avLst/>
            <a:gdLst/>
            <a:ahLst/>
            <a:cxnLst/>
            <a:rect l="l" t="t" r="r" b="b"/>
            <a:pathLst>
              <a:path w="1847363" h="1382050">
                <a:moveTo>
                  <a:pt x="0" y="0"/>
                </a:moveTo>
                <a:lnTo>
                  <a:pt x="1847363" y="0"/>
                </a:lnTo>
                <a:lnTo>
                  <a:pt x="1847363" y="1382050"/>
                </a:lnTo>
                <a:lnTo>
                  <a:pt x="0" y="1382050"/>
                </a:lnTo>
                <a:lnTo>
                  <a:pt x="0" y="0"/>
                </a:lnTo>
                <a:close/>
              </a:path>
            </a:pathLst>
          </a:custGeom>
          <a:blipFill>
            <a:blip r:embed="rId23"/>
            <a:stretch>
              <a:fillRect/>
            </a:stretch>
          </a:blipFill>
        </p:spPr>
        <p:txBody>
          <a:bodyPr/>
          <a:lstStyle/>
          <a:p>
            <a:endParaRPr lang="en-GB"/>
          </a:p>
        </p:txBody>
      </p:sp>
      <p:sp>
        <p:nvSpPr>
          <p:cNvPr id="26" name="Freeform 26"/>
          <p:cNvSpPr/>
          <p:nvPr/>
        </p:nvSpPr>
        <p:spPr>
          <a:xfrm>
            <a:off x="14412592" y="3454867"/>
            <a:ext cx="1050784" cy="1050784"/>
          </a:xfrm>
          <a:custGeom>
            <a:avLst/>
            <a:gdLst/>
            <a:ahLst/>
            <a:cxnLst/>
            <a:rect l="l" t="t" r="r" b="b"/>
            <a:pathLst>
              <a:path w="1050784" h="1050784">
                <a:moveTo>
                  <a:pt x="0" y="0"/>
                </a:moveTo>
                <a:lnTo>
                  <a:pt x="1050784" y="0"/>
                </a:lnTo>
                <a:lnTo>
                  <a:pt x="1050784" y="1050783"/>
                </a:lnTo>
                <a:lnTo>
                  <a:pt x="0" y="1050783"/>
                </a:lnTo>
                <a:lnTo>
                  <a:pt x="0" y="0"/>
                </a:lnTo>
                <a:close/>
              </a:path>
            </a:pathLst>
          </a:custGeom>
          <a:blipFill>
            <a:blip r:embed="rId24"/>
            <a:stretch>
              <a:fillRect/>
            </a:stretch>
          </a:blipFill>
        </p:spPr>
        <p:txBody>
          <a:bodyPr/>
          <a:lstStyle/>
          <a:p>
            <a:endParaRPr lang="en-GB"/>
          </a:p>
        </p:txBody>
      </p:sp>
      <p:sp>
        <p:nvSpPr>
          <p:cNvPr id="27" name="Freeform 27"/>
          <p:cNvSpPr/>
          <p:nvPr/>
        </p:nvSpPr>
        <p:spPr>
          <a:xfrm>
            <a:off x="7175265" y="3899954"/>
            <a:ext cx="3206539" cy="3214173"/>
          </a:xfrm>
          <a:custGeom>
            <a:avLst/>
            <a:gdLst/>
            <a:ahLst/>
            <a:cxnLst/>
            <a:rect l="l" t="t" r="r" b="b"/>
            <a:pathLst>
              <a:path w="3206539" h="3214173">
                <a:moveTo>
                  <a:pt x="0" y="0"/>
                </a:moveTo>
                <a:lnTo>
                  <a:pt x="3206539" y="0"/>
                </a:lnTo>
                <a:lnTo>
                  <a:pt x="3206539" y="3214173"/>
                </a:lnTo>
                <a:lnTo>
                  <a:pt x="0" y="3214173"/>
                </a:lnTo>
                <a:lnTo>
                  <a:pt x="0" y="0"/>
                </a:lnTo>
                <a:close/>
              </a:path>
            </a:pathLst>
          </a:custGeom>
          <a:blipFill>
            <a:blip r:embed="rId25"/>
            <a:stretch>
              <a:fillRect/>
            </a:stretch>
          </a:blipFill>
        </p:spPr>
        <p:txBody>
          <a:bodyPr/>
          <a:lstStyle/>
          <a:p>
            <a:endParaRPr lang="en-GB"/>
          </a:p>
        </p:txBody>
      </p:sp>
      <p:sp>
        <p:nvSpPr>
          <p:cNvPr id="28" name="Freeform 28"/>
          <p:cNvSpPr/>
          <p:nvPr/>
        </p:nvSpPr>
        <p:spPr>
          <a:xfrm>
            <a:off x="13033649" y="4823781"/>
            <a:ext cx="2299433" cy="845380"/>
          </a:xfrm>
          <a:custGeom>
            <a:avLst/>
            <a:gdLst/>
            <a:ahLst/>
            <a:cxnLst/>
            <a:rect l="l" t="t" r="r" b="b"/>
            <a:pathLst>
              <a:path w="2299433" h="845380">
                <a:moveTo>
                  <a:pt x="0" y="0"/>
                </a:moveTo>
                <a:lnTo>
                  <a:pt x="2299433" y="0"/>
                </a:lnTo>
                <a:lnTo>
                  <a:pt x="2299433" y="845380"/>
                </a:lnTo>
                <a:lnTo>
                  <a:pt x="0" y="845380"/>
                </a:lnTo>
                <a:lnTo>
                  <a:pt x="0" y="0"/>
                </a:lnTo>
                <a:close/>
              </a:path>
            </a:pathLst>
          </a:custGeom>
          <a:blipFill>
            <a:blip r:embed="rId26"/>
            <a:stretch>
              <a:fillRect/>
            </a:stretch>
          </a:blipFill>
        </p:spPr>
        <p:txBody>
          <a:bodyPr/>
          <a:lstStyle/>
          <a:p>
            <a:endParaRPr lang="en-GB"/>
          </a:p>
        </p:txBody>
      </p:sp>
      <p:sp>
        <p:nvSpPr>
          <p:cNvPr id="29" name="Freeform 29"/>
          <p:cNvSpPr/>
          <p:nvPr/>
        </p:nvSpPr>
        <p:spPr>
          <a:xfrm>
            <a:off x="1000519" y="7096963"/>
            <a:ext cx="1969765" cy="862165"/>
          </a:xfrm>
          <a:custGeom>
            <a:avLst/>
            <a:gdLst/>
            <a:ahLst/>
            <a:cxnLst/>
            <a:rect l="l" t="t" r="r" b="b"/>
            <a:pathLst>
              <a:path w="1969765" h="862165">
                <a:moveTo>
                  <a:pt x="0" y="0"/>
                </a:moveTo>
                <a:lnTo>
                  <a:pt x="1969765" y="0"/>
                </a:lnTo>
                <a:lnTo>
                  <a:pt x="1969765" y="862166"/>
                </a:lnTo>
                <a:lnTo>
                  <a:pt x="0" y="862166"/>
                </a:lnTo>
                <a:lnTo>
                  <a:pt x="0" y="0"/>
                </a:lnTo>
                <a:close/>
              </a:path>
            </a:pathLst>
          </a:custGeom>
          <a:blipFill>
            <a:blip r:embed="rId27"/>
            <a:stretch>
              <a:fillRect/>
            </a:stretch>
          </a:blipFill>
        </p:spPr>
        <p:txBody>
          <a:bodyPr/>
          <a:lstStyle/>
          <a:p>
            <a:endParaRPr lang="en-GB"/>
          </a:p>
        </p:txBody>
      </p:sp>
      <p:sp>
        <p:nvSpPr>
          <p:cNvPr id="30" name="Freeform 30"/>
          <p:cNvSpPr/>
          <p:nvPr/>
        </p:nvSpPr>
        <p:spPr>
          <a:xfrm>
            <a:off x="7002662" y="6091770"/>
            <a:ext cx="2555893" cy="1022357"/>
          </a:xfrm>
          <a:custGeom>
            <a:avLst/>
            <a:gdLst/>
            <a:ahLst/>
            <a:cxnLst/>
            <a:rect l="l" t="t" r="r" b="b"/>
            <a:pathLst>
              <a:path w="2555893" h="1022357">
                <a:moveTo>
                  <a:pt x="0" y="0"/>
                </a:moveTo>
                <a:lnTo>
                  <a:pt x="2555893" y="0"/>
                </a:lnTo>
                <a:lnTo>
                  <a:pt x="2555893" y="1022357"/>
                </a:lnTo>
                <a:lnTo>
                  <a:pt x="0" y="1022357"/>
                </a:lnTo>
                <a:lnTo>
                  <a:pt x="0" y="0"/>
                </a:lnTo>
                <a:close/>
              </a:path>
            </a:pathLst>
          </a:custGeom>
          <a:blipFill>
            <a:blip r:embed="rId28"/>
            <a:stretch>
              <a:fillRect/>
            </a:stretch>
          </a:blipFill>
        </p:spPr>
        <p:txBody>
          <a:bodyPr/>
          <a:lstStyle/>
          <a:p>
            <a:endParaRPr lang="en-GB"/>
          </a:p>
        </p:txBody>
      </p:sp>
      <p:sp>
        <p:nvSpPr>
          <p:cNvPr id="31" name="Freeform 31"/>
          <p:cNvSpPr/>
          <p:nvPr/>
        </p:nvSpPr>
        <p:spPr>
          <a:xfrm>
            <a:off x="3356301" y="6824765"/>
            <a:ext cx="1543119" cy="801046"/>
          </a:xfrm>
          <a:custGeom>
            <a:avLst/>
            <a:gdLst/>
            <a:ahLst/>
            <a:cxnLst/>
            <a:rect l="l" t="t" r="r" b="b"/>
            <a:pathLst>
              <a:path w="1543119" h="801046">
                <a:moveTo>
                  <a:pt x="0" y="0"/>
                </a:moveTo>
                <a:lnTo>
                  <a:pt x="1543119" y="0"/>
                </a:lnTo>
                <a:lnTo>
                  <a:pt x="1543119" y="801046"/>
                </a:lnTo>
                <a:lnTo>
                  <a:pt x="0" y="801046"/>
                </a:lnTo>
                <a:lnTo>
                  <a:pt x="0" y="0"/>
                </a:lnTo>
                <a:close/>
              </a:path>
            </a:pathLst>
          </a:custGeom>
          <a:blipFill>
            <a:blip r:embed="rId29"/>
            <a:stretch>
              <a:fillRect/>
            </a:stretch>
          </a:blipFill>
        </p:spPr>
        <p:txBody>
          <a:bodyPr/>
          <a:lstStyle/>
          <a:p>
            <a:endParaRPr lang="en-GB"/>
          </a:p>
        </p:txBody>
      </p:sp>
      <p:sp>
        <p:nvSpPr>
          <p:cNvPr id="32" name="Freeform 32"/>
          <p:cNvSpPr/>
          <p:nvPr/>
        </p:nvSpPr>
        <p:spPr>
          <a:xfrm>
            <a:off x="5154522" y="7024790"/>
            <a:ext cx="1785008" cy="1088855"/>
          </a:xfrm>
          <a:custGeom>
            <a:avLst/>
            <a:gdLst/>
            <a:ahLst/>
            <a:cxnLst/>
            <a:rect l="l" t="t" r="r" b="b"/>
            <a:pathLst>
              <a:path w="1785008" h="1088855">
                <a:moveTo>
                  <a:pt x="0" y="0"/>
                </a:moveTo>
                <a:lnTo>
                  <a:pt x="1785008" y="0"/>
                </a:lnTo>
                <a:lnTo>
                  <a:pt x="1785008" y="1088854"/>
                </a:lnTo>
                <a:lnTo>
                  <a:pt x="0" y="1088854"/>
                </a:lnTo>
                <a:lnTo>
                  <a:pt x="0" y="0"/>
                </a:lnTo>
                <a:close/>
              </a:path>
            </a:pathLst>
          </a:custGeom>
          <a:blipFill>
            <a:blip r:embed="rId30"/>
            <a:stretch>
              <a:fillRect/>
            </a:stretch>
          </a:blipFill>
        </p:spPr>
        <p:txBody>
          <a:bodyPr/>
          <a:lstStyle/>
          <a:p>
            <a:endParaRPr lang="en-GB"/>
          </a:p>
        </p:txBody>
      </p:sp>
      <p:sp>
        <p:nvSpPr>
          <p:cNvPr id="33" name="Freeform 33"/>
          <p:cNvSpPr/>
          <p:nvPr/>
        </p:nvSpPr>
        <p:spPr>
          <a:xfrm>
            <a:off x="9761094" y="6065259"/>
            <a:ext cx="1778801" cy="1031705"/>
          </a:xfrm>
          <a:custGeom>
            <a:avLst/>
            <a:gdLst/>
            <a:ahLst/>
            <a:cxnLst/>
            <a:rect l="l" t="t" r="r" b="b"/>
            <a:pathLst>
              <a:path w="1778801" h="1031705">
                <a:moveTo>
                  <a:pt x="0" y="0"/>
                </a:moveTo>
                <a:lnTo>
                  <a:pt x="1778801" y="0"/>
                </a:lnTo>
                <a:lnTo>
                  <a:pt x="1778801" y="1031704"/>
                </a:lnTo>
                <a:lnTo>
                  <a:pt x="0" y="1031704"/>
                </a:lnTo>
                <a:lnTo>
                  <a:pt x="0" y="0"/>
                </a:lnTo>
                <a:close/>
              </a:path>
            </a:pathLst>
          </a:custGeom>
          <a:blipFill>
            <a:blip r:embed="rId31"/>
            <a:stretch>
              <a:fillRect/>
            </a:stretch>
          </a:blipFill>
        </p:spPr>
        <p:txBody>
          <a:bodyPr/>
          <a:lstStyle/>
          <a:p>
            <a:endParaRPr lang="en-GB"/>
          </a:p>
        </p:txBody>
      </p:sp>
      <p:sp>
        <p:nvSpPr>
          <p:cNvPr id="34" name="Freeform 34"/>
          <p:cNvSpPr/>
          <p:nvPr/>
        </p:nvSpPr>
        <p:spPr>
          <a:xfrm>
            <a:off x="15634826" y="3060088"/>
            <a:ext cx="1652655" cy="1652655"/>
          </a:xfrm>
          <a:custGeom>
            <a:avLst/>
            <a:gdLst/>
            <a:ahLst/>
            <a:cxnLst/>
            <a:rect l="l" t="t" r="r" b="b"/>
            <a:pathLst>
              <a:path w="1652655" h="1652655">
                <a:moveTo>
                  <a:pt x="0" y="0"/>
                </a:moveTo>
                <a:lnTo>
                  <a:pt x="1652655" y="0"/>
                </a:lnTo>
                <a:lnTo>
                  <a:pt x="1652655" y="1652655"/>
                </a:lnTo>
                <a:lnTo>
                  <a:pt x="0" y="1652655"/>
                </a:lnTo>
                <a:lnTo>
                  <a:pt x="0" y="0"/>
                </a:lnTo>
                <a:close/>
              </a:path>
            </a:pathLst>
          </a:custGeom>
          <a:blipFill>
            <a:blip r:embed="rId32"/>
            <a:stretch>
              <a:fillRect/>
            </a:stretch>
          </a:blipFill>
        </p:spPr>
        <p:txBody>
          <a:bodyPr/>
          <a:lstStyle/>
          <a:p>
            <a:endParaRPr lang="en-GB"/>
          </a:p>
        </p:txBody>
      </p:sp>
      <p:sp>
        <p:nvSpPr>
          <p:cNvPr id="35" name="Freeform 35"/>
          <p:cNvSpPr/>
          <p:nvPr/>
        </p:nvSpPr>
        <p:spPr>
          <a:xfrm>
            <a:off x="11797070" y="6075474"/>
            <a:ext cx="2301838" cy="886208"/>
          </a:xfrm>
          <a:custGeom>
            <a:avLst/>
            <a:gdLst/>
            <a:ahLst/>
            <a:cxnLst/>
            <a:rect l="l" t="t" r="r" b="b"/>
            <a:pathLst>
              <a:path w="2301838" h="886208">
                <a:moveTo>
                  <a:pt x="0" y="0"/>
                </a:moveTo>
                <a:lnTo>
                  <a:pt x="2301839" y="0"/>
                </a:lnTo>
                <a:lnTo>
                  <a:pt x="2301839" y="886207"/>
                </a:lnTo>
                <a:lnTo>
                  <a:pt x="0" y="886207"/>
                </a:lnTo>
                <a:lnTo>
                  <a:pt x="0" y="0"/>
                </a:lnTo>
                <a:close/>
              </a:path>
            </a:pathLst>
          </a:custGeom>
          <a:blipFill>
            <a:blip r:embed="rId33"/>
            <a:stretch>
              <a:fillRect/>
            </a:stretch>
          </a:blipFill>
        </p:spPr>
        <p:txBody>
          <a:bodyPr/>
          <a:lstStyle/>
          <a:p>
            <a:endParaRPr lang="en-GB"/>
          </a:p>
        </p:txBody>
      </p:sp>
      <p:sp>
        <p:nvSpPr>
          <p:cNvPr id="36" name="Freeform 36"/>
          <p:cNvSpPr/>
          <p:nvPr/>
        </p:nvSpPr>
        <p:spPr>
          <a:xfrm>
            <a:off x="14356084" y="5983486"/>
            <a:ext cx="1577743" cy="986090"/>
          </a:xfrm>
          <a:custGeom>
            <a:avLst/>
            <a:gdLst/>
            <a:ahLst/>
            <a:cxnLst/>
            <a:rect l="l" t="t" r="r" b="b"/>
            <a:pathLst>
              <a:path w="1577743" h="986090">
                <a:moveTo>
                  <a:pt x="0" y="0"/>
                </a:moveTo>
                <a:lnTo>
                  <a:pt x="1577743" y="0"/>
                </a:lnTo>
                <a:lnTo>
                  <a:pt x="1577743" y="986089"/>
                </a:lnTo>
                <a:lnTo>
                  <a:pt x="0" y="986089"/>
                </a:lnTo>
                <a:lnTo>
                  <a:pt x="0" y="0"/>
                </a:lnTo>
                <a:close/>
              </a:path>
            </a:pathLst>
          </a:custGeom>
          <a:blipFill>
            <a:blip r:embed="rId34"/>
            <a:stretch>
              <a:fillRect/>
            </a:stretch>
          </a:blipFill>
        </p:spPr>
        <p:txBody>
          <a:bodyPr/>
          <a:lstStyle/>
          <a:p>
            <a:endParaRPr lang="en-GB"/>
          </a:p>
        </p:txBody>
      </p:sp>
      <p:sp>
        <p:nvSpPr>
          <p:cNvPr id="37" name="Freeform 37"/>
          <p:cNvSpPr/>
          <p:nvPr/>
        </p:nvSpPr>
        <p:spPr>
          <a:xfrm>
            <a:off x="7175265" y="7528046"/>
            <a:ext cx="2363630" cy="709089"/>
          </a:xfrm>
          <a:custGeom>
            <a:avLst/>
            <a:gdLst/>
            <a:ahLst/>
            <a:cxnLst/>
            <a:rect l="l" t="t" r="r" b="b"/>
            <a:pathLst>
              <a:path w="2363630" h="709089">
                <a:moveTo>
                  <a:pt x="0" y="0"/>
                </a:moveTo>
                <a:lnTo>
                  <a:pt x="2363630" y="0"/>
                </a:lnTo>
                <a:lnTo>
                  <a:pt x="2363630" y="709089"/>
                </a:lnTo>
                <a:lnTo>
                  <a:pt x="0" y="709089"/>
                </a:lnTo>
                <a:lnTo>
                  <a:pt x="0" y="0"/>
                </a:lnTo>
                <a:close/>
              </a:path>
            </a:pathLst>
          </a:custGeom>
          <a:blipFill>
            <a:blip r:embed="rId35">
              <a:extLst>
                <a:ext uri="{96DAC541-7B7A-43D3-8B79-37D633B846F1}">
                  <asvg:svgBlip xmlns:asvg="http://schemas.microsoft.com/office/drawing/2016/SVG/main" r:embed="rId36"/>
                </a:ext>
              </a:extLst>
            </a:blip>
            <a:stretch>
              <a:fillRect/>
            </a:stretch>
          </a:blipFill>
        </p:spPr>
        <p:txBody>
          <a:bodyPr/>
          <a:lstStyle/>
          <a:p>
            <a:endParaRPr lang="en-GB"/>
          </a:p>
        </p:txBody>
      </p:sp>
      <p:sp>
        <p:nvSpPr>
          <p:cNvPr id="38" name="Freeform 38"/>
          <p:cNvSpPr/>
          <p:nvPr/>
        </p:nvSpPr>
        <p:spPr>
          <a:xfrm>
            <a:off x="15685507" y="4605932"/>
            <a:ext cx="1461305" cy="1281078"/>
          </a:xfrm>
          <a:custGeom>
            <a:avLst/>
            <a:gdLst/>
            <a:ahLst/>
            <a:cxnLst/>
            <a:rect l="l" t="t" r="r" b="b"/>
            <a:pathLst>
              <a:path w="1461305" h="1281078">
                <a:moveTo>
                  <a:pt x="0" y="0"/>
                </a:moveTo>
                <a:lnTo>
                  <a:pt x="1461306" y="0"/>
                </a:lnTo>
                <a:lnTo>
                  <a:pt x="1461306" y="1281078"/>
                </a:lnTo>
                <a:lnTo>
                  <a:pt x="0" y="1281078"/>
                </a:lnTo>
                <a:lnTo>
                  <a:pt x="0" y="0"/>
                </a:lnTo>
                <a:close/>
              </a:path>
            </a:pathLst>
          </a:custGeom>
          <a:blipFill>
            <a:blip r:embed="rId37"/>
            <a:stretch>
              <a:fillRect/>
            </a:stretch>
          </a:blipFill>
        </p:spPr>
        <p:txBody>
          <a:bodyPr/>
          <a:lstStyle/>
          <a:p>
            <a:endParaRPr lang="en-GB"/>
          </a:p>
        </p:txBody>
      </p:sp>
      <p:sp>
        <p:nvSpPr>
          <p:cNvPr id="39" name="Freeform 39"/>
          <p:cNvSpPr/>
          <p:nvPr/>
        </p:nvSpPr>
        <p:spPr>
          <a:xfrm>
            <a:off x="9761094" y="7356304"/>
            <a:ext cx="1344591" cy="1205650"/>
          </a:xfrm>
          <a:custGeom>
            <a:avLst/>
            <a:gdLst/>
            <a:ahLst/>
            <a:cxnLst/>
            <a:rect l="l" t="t" r="r" b="b"/>
            <a:pathLst>
              <a:path w="1344591" h="1205650">
                <a:moveTo>
                  <a:pt x="0" y="0"/>
                </a:moveTo>
                <a:lnTo>
                  <a:pt x="1344591" y="0"/>
                </a:lnTo>
                <a:lnTo>
                  <a:pt x="1344591" y="1205650"/>
                </a:lnTo>
                <a:lnTo>
                  <a:pt x="0" y="1205650"/>
                </a:lnTo>
                <a:lnTo>
                  <a:pt x="0" y="0"/>
                </a:lnTo>
                <a:close/>
              </a:path>
            </a:pathLst>
          </a:custGeom>
          <a:blipFill>
            <a:blip r:embed="rId38"/>
            <a:stretch>
              <a:fillRect/>
            </a:stretch>
          </a:blipFill>
        </p:spPr>
        <p:txBody>
          <a:bodyPr/>
          <a:lstStyle/>
          <a:p>
            <a:endParaRPr lang="en-GB"/>
          </a:p>
        </p:txBody>
      </p:sp>
      <p:sp>
        <p:nvSpPr>
          <p:cNvPr id="40" name="Freeform 40"/>
          <p:cNvSpPr/>
          <p:nvPr/>
        </p:nvSpPr>
        <p:spPr>
          <a:xfrm>
            <a:off x="2700956" y="8229462"/>
            <a:ext cx="2695882" cy="332492"/>
          </a:xfrm>
          <a:custGeom>
            <a:avLst/>
            <a:gdLst/>
            <a:ahLst/>
            <a:cxnLst/>
            <a:rect l="l" t="t" r="r" b="b"/>
            <a:pathLst>
              <a:path w="2695882" h="332492">
                <a:moveTo>
                  <a:pt x="0" y="0"/>
                </a:moveTo>
                <a:lnTo>
                  <a:pt x="2695883" y="0"/>
                </a:lnTo>
                <a:lnTo>
                  <a:pt x="2695883" y="332492"/>
                </a:lnTo>
                <a:lnTo>
                  <a:pt x="0" y="332492"/>
                </a:lnTo>
                <a:lnTo>
                  <a:pt x="0" y="0"/>
                </a:lnTo>
                <a:close/>
              </a:path>
            </a:pathLst>
          </a:custGeom>
          <a:blipFill>
            <a:blip r:embed="rId39"/>
            <a:stretch>
              <a:fillRect/>
            </a:stretch>
          </a:blipFill>
        </p:spPr>
        <p:txBody>
          <a:bodyPr/>
          <a:lstStyle/>
          <a:p>
            <a:endParaRPr lang="en-GB"/>
          </a:p>
        </p:txBody>
      </p:sp>
      <p:sp>
        <p:nvSpPr>
          <p:cNvPr id="41" name="Freeform 41"/>
          <p:cNvSpPr/>
          <p:nvPr/>
        </p:nvSpPr>
        <p:spPr>
          <a:xfrm>
            <a:off x="11302050" y="7225288"/>
            <a:ext cx="1854872" cy="1044911"/>
          </a:xfrm>
          <a:custGeom>
            <a:avLst/>
            <a:gdLst/>
            <a:ahLst/>
            <a:cxnLst/>
            <a:rect l="l" t="t" r="r" b="b"/>
            <a:pathLst>
              <a:path w="1854872" h="1044911">
                <a:moveTo>
                  <a:pt x="0" y="0"/>
                </a:moveTo>
                <a:lnTo>
                  <a:pt x="1854871" y="0"/>
                </a:lnTo>
                <a:lnTo>
                  <a:pt x="1854871" y="1044911"/>
                </a:lnTo>
                <a:lnTo>
                  <a:pt x="0" y="1044911"/>
                </a:lnTo>
                <a:lnTo>
                  <a:pt x="0" y="0"/>
                </a:lnTo>
                <a:close/>
              </a:path>
            </a:pathLst>
          </a:custGeom>
          <a:blipFill>
            <a:blip r:embed="rId40"/>
            <a:stretch>
              <a:fillRect/>
            </a:stretch>
          </a:blipFill>
        </p:spPr>
        <p:txBody>
          <a:bodyPr/>
          <a:lstStyle/>
          <a:p>
            <a:endParaRPr lang="en-GB"/>
          </a:p>
        </p:txBody>
      </p:sp>
      <p:sp>
        <p:nvSpPr>
          <p:cNvPr id="42" name="Freeform 42"/>
          <p:cNvSpPr/>
          <p:nvPr/>
        </p:nvSpPr>
        <p:spPr>
          <a:xfrm>
            <a:off x="13356946" y="7283900"/>
            <a:ext cx="3250851" cy="726023"/>
          </a:xfrm>
          <a:custGeom>
            <a:avLst/>
            <a:gdLst/>
            <a:ahLst/>
            <a:cxnLst/>
            <a:rect l="l" t="t" r="r" b="b"/>
            <a:pathLst>
              <a:path w="3250851" h="726023">
                <a:moveTo>
                  <a:pt x="0" y="0"/>
                </a:moveTo>
                <a:lnTo>
                  <a:pt x="3250852" y="0"/>
                </a:lnTo>
                <a:lnTo>
                  <a:pt x="3250852" y="726024"/>
                </a:lnTo>
                <a:lnTo>
                  <a:pt x="0" y="726024"/>
                </a:lnTo>
                <a:lnTo>
                  <a:pt x="0" y="0"/>
                </a:lnTo>
                <a:close/>
              </a:path>
            </a:pathLst>
          </a:custGeom>
          <a:blipFill>
            <a:blip r:embed="rId41"/>
            <a:stretch>
              <a:fillRect/>
            </a:stretch>
          </a:blipFill>
        </p:spPr>
        <p:txBody>
          <a:bodyPr/>
          <a:lstStyle/>
          <a:p>
            <a:endParaRPr lang="en-GB"/>
          </a:p>
        </p:txBody>
      </p:sp>
      <p:sp>
        <p:nvSpPr>
          <p:cNvPr id="43" name="TextBox 43"/>
          <p:cNvSpPr txBox="1"/>
          <p:nvPr/>
        </p:nvSpPr>
        <p:spPr>
          <a:xfrm>
            <a:off x="1028258" y="1011632"/>
            <a:ext cx="12813003"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Range of employers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500"/>
                                        <p:tgtEl>
                                          <p:spTgt spid="2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par>
                          <p:cTn id="71" fill="hold">
                            <p:stCondLst>
                              <p:cond delay="2000"/>
                            </p:stCondLst>
                            <p:childTnLst>
                              <p:par>
                                <p:cTn id="72" presetID="10" presetClass="entr" presetSubtype="0" fill="hold" grpId="0" nodeType="after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500"/>
                                        <p:tgtEl>
                                          <p:spTgt spid="2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00"/>
                                        <p:tgtEl>
                                          <p:spTgt spid="28"/>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fade">
                                      <p:cBhvr>
                                        <p:cTn id="80" dur="500"/>
                                        <p:tgtEl>
                                          <p:spTgt spid="3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fade">
                                      <p:cBhvr>
                                        <p:cTn id="83" dur="500"/>
                                        <p:tgtEl>
                                          <p:spTgt spid="29"/>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00"/>
                                        <p:tgtEl>
                                          <p:spTgt spid="31"/>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500"/>
                                        <p:tgtEl>
                                          <p:spTgt spid="32"/>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par>
                          <p:cTn id="93" fill="hold">
                            <p:stCondLst>
                              <p:cond delay="2500"/>
                            </p:stCondLst>
                            <p:childTnLst>
                              <p:par>
                                <p:cTn id="94" presetID="10" presetClass="entr" presetSubtype="0" fill="hold" grpId="0" nodeType="after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fade">
                                      <p:cBhvr>
                                        <p:cTn id="96" dur="500"/>
                                        <p:tgtEl>
                                          <p:spTgt spid="33"/>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5"/>
                                        </p:tgtEl>
                                        <p:attrNameLst>
                                          <p:attrName>style.visibility</p:attrName>
                                        </p:attrNameLst>
                                      </p:cBhvr>
                                      <p:to>
                                        <p:strVal val="visible"/>
                                      </p:to>
                                    </p:set>
                                    <p:animEffect transition="in" filter="fade">
                                      <p:cBhvr>
                                        <p:cTn id="99" dur="500"/>
                                        <p:tgtEl>
                                          <p:spTgt spid="35"/>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fade">
                                      <p:cBhvr>
                                        <p:cTn id="102" dur="500"/>
                                        <p:tgtEl>
                                          <p:spTgt spid="36"/>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0"/>
                                        </p:tgtEl>
                                        <p:attrNameLst>
                                          <p:attrName>style.visibility</p:attrName>
                                        </p:attrNameLst>
                                      </p:cBhvr>
                                      <p:to>
                                        <p:strVal val="visible"/>
                                      </p:to>
                                    </p:set>
                                    <p:animEffect transition="in" filter="fade">
                                      <p:cBhvr>
                                        <p:cTn id="105" dur="500"/>
                                        <p:tgtEl>
                                          <p:spTgt spid="40"/>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37"/>
                                        </p:tgtEl>
                                        <p:attrNameLst>
                                          <p:attrName>style.visibility</p:attrName>
                                        </p:attrNameLst>
                                      </p:cBhvr>
                                      <p:to>
                                        <p:strVal val="visible"/>
                                      </p:to>
                                    </p:set>
                                    <p:animEffect transition="in" filter="fade">
                                      <p:cBhvr>
                                        <p:cTn id="108" dur="500"/>
                                        <p:tgtEl>
                                          <p:spTgt spid="37"/>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39"/>
                                        </p:tgtEl>
                                        <p:attrNameLst>
                                          <p:attrName>style.visibility</p:attrName>
                                        </p:attrNameLst>
                                      </p:cBhvr>
                                      <p:to>
                                        <p:strVal val="visible"/>
                                      </p:to>
                                    </p:set>
                                    <p:animEffect transition="in" filter="fade">
                                      <p:cBhvr>
                                        <p:cTn id="111" dur="500"/>
                                        <p:tgtEl>
                                          <p:spTgt spid="39"/>
                                        </p:tgtEl>
                                      </p:cBhvr>
                                    </p:animEffect>
                                  </p:childTnLst>
                                </p:cTn>
                              </p:par>
                            </p:childTnLst>
                          </p:cTn>
                        </p:par>
                        <p:par>
                          <p:cTn id="112" fill="hold">
                            <p:stCondLst>
                              <p:cond delay="3000"/>
                            </p:stCondLst>
                            <p:childTnLst>
                              <p:par>
                                <p:cTn id="113" presetID="10" presetClass="entr" presetSubtype="0" fill="hold" grpId="0" nodeType="afterEffect">
                                  <p:stCondLst>
                                    <p:cond delay="0"/>
                                  </p:stCondLst>
                                  <p:childTnLst>
                                    <p:set>
                                      <p:cBhvr>
                                        <p:cTn id="114" dur="1" fill="hold">
                                          <p:stCondLst>
                                            <p:cond delay="0"/>
                                          </p:stCondLst>
                                        </p:cTn>
                                        <p:tgtEl>
                                          <p:spTgt spid="41"/>
                                        </p:tgtEl>
                                        <p:attrNameLst>
                                          <p:attrName>style.visibility</p:attrName>
                                        </p:attrNameLst>
                                      </p:cBhvr>
                                      <p:to>
                                        <p:strVal val="visible"/>
                                      </p:to>
                                    </p:set>
                                    <p:animEffect transition="in" filter="fade">
                                      <p:cBhvr>
                                        <p:cTn id="115" dur="500"/>
                                        <p:tgtEl>
                                          <p:spTgt spid="41"/>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2"/>
                                        </p:tgtEl>
                                        <p:attrNameLst>
                                          <p:attrName>style.visibility</p:attrName>
                                        </p:attrNameLst>
                                      </p:cBhvr>
                                      <p:to>
                                        <p:strVal val="visible"/>
                                      </p:to>
                                    </p:set>
                                    <p:animEffect transition="in" filter="fade">
                                      <p:cBhvr>
                                        <p:cTn id="11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B463"/>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sp>
        <p:nvSpPr>
          <p:cNvPr id="7" name="TextBox 7"/>
          <p:cNvSpPr txBox="1"/>
          <p:nvPr/>
        </p:nvSpPr>
        <p:spPr>
          <a:xfrm>
            <a:off x="1028258" y="1011632"/>
            <a:ext cx="12813003"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Look inside the company</a:t>
            </a:r>
          </a:p>
        </p:txBody>
      </p:sp>
      <p:sp>
        <p:nvSpPr>
          <p:cNvPr id="8" name="Freeform 8"/>
          <p:cNvSpPr/>
          <p:nvPr/>
        </p:nvSpPr>
        <p:spPr>
          <a:xfrm>
            <a:off x="2882768" y="2204834"/>
            <a:ext cx="4264615" cy="6472958"/>
          </a:xfrm>
          <a:custGeom>
            <a:avLst/>
            <a:gdLst/>
            <a:ahLst/>
            <a:cxnLst/>
            <a:rect l="l" t="t" r="r" b="b"/>
            <a:pathLst>
              <a:path w="4264615" h="6472958">
                <a:moveTo>
                  <a:pt x="0" y="0"/>
                </a:moveTo>
                <a:lnTo>
                  <a:pt x="4264615" y="0"/>
                </a:lnTo>
                <a:lnTo>
                  <a:pt x="4264615" y="6472959"/>
                </a:lnTo>
                <a:lnTo>
                  <a:pt x="0" y="6472959"/>
                </a:lnTo>
                <a:lnTo>
                  <a:pt x="0" y="0"/>
                </a:lnTo>
                <a:close/>
              </a:path>
            </a:pathLst>
          </a:custGeom>
          <a:blipFill>
            <a:blip r:embed="rId5"/>
            <a:stretch>
              <a:fillRect r="-173453"/>
            </a:stretch>
          </a:blipFill>
        </p:spPr>
        <p:txBody>
          <a:bodyPr/>
          <a:lstStyle/>
          <a:p>
            <a:endParaRPr lang="en-GB"/>
          </a:p>
        </p:txBody>
      </p:sp>
      <p:sp>
        <p:nvSpPr>
          <p:cNvPr id="9" name="AutoShape 9"/>
          <p:cNvSpPr/>
          <p:nvPr/>
        </p:nvSpPr>
        <p:spPr>
          <a:xfrm flipV="1">
            <a:off x="6706964" y="2777585"/>
            <a:ext cx="2346635" cy="954340"/>
          </a:xfrm>
          <a:prstGeom prst="line">
            <a:avLst/>
          </a:prstGeom>
          <a:ln w="47625" cap="rnd">
            <a:solidFill>
              <a:srgbClr val="EC5F65"/>
            </a:solidFill>
            <a:prstDash val="solid"/>
            <a:headEnd type="none" w="sm" len="sm"/>
            <a:tailEnd type="none" w="sm" len="sm"/>
          </a:ln>
        </p:spPr>
        <p:txBody>
          <a:bodyPr/>
          <a:lstStyle/>
          <a:p>
            <a:endParaRPr lang="en-GB"/>
          </a:p>
        </p:txBody>
      </p:sp>
      <p:sp>
        <p:nvSpPr>
          <p:cNvPr id="10" name="AutoShape 10"/>
          <p:cNvSpPr/>
          <p:nvPr/>
        </p:nvSpPr>
        <p:spPr>
          <a:xfrm flipV="1">
            <a:off x="6704446" y="3291340"/>
            <a:ext cx="2358281" cy="439718"/>
          </a:xfrm>
          <a:prstGeom prst="line">
            <a:avLst/>
          </a:prstGeom>
          <a:ln w="47625" cap="rnd">
            <a:solidFill>
              <a:srgbClr val="EC5F65"/>
            </a:solidFill>
            <a:prstDash val="solid"/>
            <a:headEnd type="none" w="sm" len="sm"/>
            <a:tailEnd type="none" w="sm" len="sm"/>
          </a:ln>
        </p:spPr>
        <p:txBody>
          <a:bodyPr/>
          <a:lstStyle/>
          <a:p>
            <a:endParaRPr lang="en-GB"/>
          </a:p>
        </p:txBody>
      </p:sp>
      <p:sp>
        <p:nvSpPr>
          <p:cNvPr id="11" name="AutoShape 11"/>
          <p:cNvSpPr/>
          <p:nvPr/>
        </p:nvSpPr>
        <p:spPr>
          <a:xfrm flipV="1">
            <a:off x="6711405" y="3754879"/>
            <a:ext cx="1835315" cy="733106"/>
          </a:xfrm>
          <a:prstGeom prst="line">
            <a:avLst/>
          </a:prstGeom>
          <a:ln w="47625" cap="rnd">
            <a:solidFill>
              <a:srgbClr val="EC5F65"/>
            </a:solidFill>
            <a:prstDash val="solid"/>
            <a:headEnd type="none" w="sm" len="sm"/>
            <a:tailEnd type="none" w="sm" len="sm"/>
          </a:ln>
        </p:spPr>
        <p:txBody>
          <a:bodyPr/>
          <a:lstStyle/>
          <a:p>
            <a:endParaRPr lang="en-GB"/>
          </a:p>
        </p:txBody>
      </p:sp>
      <p:sp>
        <p:nvSpPr>
          <p:cNvPr id="12" name="AutoShape 12"/>
          <p:cNvSpPr/>
          <p:nvPr/>
        </p:nvSpPr>
        <p:spPr>
          <a:xfrm flipV="1">
            <a:off x="6731793" y="4223134"/>
            <a:ext cx="2216679" cy="264279"/>
          </a:xfrm>
          <a:prstGeom prst="line">
            <a:avLst/>
          </a:prstGeom>
          <a:ln w="47625" cap="rnd">
            <a:solidFill>
              <a:srgbClr val="EC5F65"/>
            </a:solidFill>
            <a:prstDash val="solid"/>
            <a:headEnd type="none" w="sm" len="sm"/>
            <a:tailEnd type="none" w="sm" len="sm"/>
          </a:ln>
        </p:spPr>
        <p:txBody>
          <a:bodyPr/>
          <a:lstStyle/>
          <a:p>
            <a:endParaRPr lang="en-GB"/>
          </a:p>
        </p:txBody>
      </p:sp>
      <p:sp>
        <p:nvSpPr>
          <p:cNvPr id="13" name="AutoShape 13"/>
          <p:cNvSpPr/>
          <p:nvPr/>
        </p:nvSpPr>
        <p:spPr>
          <a:xfrm flipV="1">
            <a:off x="6737913" y="4706063"/>
            <a:ext cx="1593010" cy="560031"/>
          </a:xfrm>
          <a:prstGeom prst="line">
            <a:avLst/>
          </a:prstGeom>
          <a:ln w="47625" cap="rnd">
            <a:solidFill>
              <a:srgbClr val="EC5F65"/>
            </a:solidFill>
            <a:prstDash val="solid"/>
            <a:headEnd type="none" w="sm" len="sm"/>
            <a:tailEnd type="none" w="sm" len="sm"/>
          </a:ln>
        </p:spPr>
        <p:txBody>
          <a:bodyPr/>
          <a:lstStyle/>
          <a:p>
            <a:endParaRPr lang="en-GB"/>
          </a:p>
        </p:txBody>
      </p:sp>
      <p:sp>
        <p:nvSpPr>
          <p:cNvPr id="14" name="AutoShape 14"/>
          <p:cNvSpPr/>
          <p:nvPr/>
        </p:nvSpPr>
        <p:spPr>
          <a:xfrm flipV="1">
            <a:off x="6705872" y="5133052"/>
            <a:ext cx="1633086" cy="141679"/>
          </a:xfrm>
          <a:prstGeom prst="line">
            <a:avLst/>
          </a:prstGeom>
          <a:ln w="47625" cap="rnd">
            <a:solidFill>
              <a:srgbClr val="EC5F65"/>
            </a:solidFill>
            <a:prstDash val="solid"/>
            <a:headEnd type="none" w="sm" len="sm"/>
            <a:tailEnd type="none" w="sm" len="sm"/>
          </a:ln>
        </p:spPr>
        <p:txBody>
          <a:bodyPr/>
          <a:lstStyle/>
          <a:p>
            <a:endParaRPr lang="en-GB"/>
          </a:p>
        </p:txBody>
      </p:sp>
      <p:sp>
        <p:nvSpPr>
          <p:cNvPr id="15" name="AutoShape 15"/>
          <p:cNvSpPr/>
          <p:nvPr/>
        </p:nvSpPr>
        <p:spPr>
          <a:xfrm flipV="1">
            <a:off x="6731019" y="5712422"/>
            <a:ext cx="1607940" cy="309990"/>
          </a:xfrm>
          <a:prstGeom prst="line">
            <a:avLst/>
          </a:prstGeom>
          <a:ln w="47625" cap="rnd">
            <a:solidFill>
              <a:srgbClr val="EC5F65"/>
            </a:solidFill>
            <a:prstDash val="solid"/>
            <a:headEnd type="none" w="sm" len="sm"/>
            <a:tailEnd type="none" w="sm" len="sm"/>
          </a:ln>
        </p:spPr>
        <p:txBody>
          <a:bodyPr/>
          <a:lstStyle/>
          <a:p>
            <a:endParaRPr lang="en-GB"/>
          </a:p>
        </p:txBody>
      </p:sp>
      <p:sp>
        <p:nvSpPr>
          <p:cNvPr id="16" name="AutoShape 16"/>
          <p:cNvSpPr/>
          <p:nvPr/>
        </p:nvSpPr>
        <p:spPr>
          <a:xfrm>
            <a:off x="6734463" y="6022412"/>
            <a:ext cx="1609082" cy="115782"/>
          </a:xfrm>
          <a:prstGeom prst="line">
            <a:avLst/>
          </a:prstGeom>
          <a:ln w="47625" cap="rnd">
            <a:solidFill>
              <a:srgbClr val="EC5F65"/>
            </a:solidFill>
            <a:prstDash val="solid"/>
            <a:headEnd type="none" w="sm" len="sm"/>
            <a:tailEnd type="none" w="sm" len="sm"/>
          </a:ln>
        </p:spPr>
        <p:txBody>
          <a:bodyPr/>
          <a:lstStyle/>
          <a:p>
            <a:endParaRPr lang="en-GB"/>
          </a:p>
        </p:txBody>
      </p:sp>
      <p:sp>
        <p:nvSpPr>
          <p:cNvPr id="17" name="AutoShape 17"/>
          <p:cNvSpPr/>
          <p:nvPr/>
        </p:nvSpPr>
        <p:spPr>
          <a:xfrm flipV="1">
            <a:off x="6702423" y="6588032"/>
            <a:ext cx="1853285" cy="95524"/>
          </a:xfrm>
          <a:prstGeom prst="line">
            <a:avLst/>
          </a:prstGeom>
          <a:ln w="47625" cap="rnd">
            <a:solidFill>
              <a:srgbClr val="EC5F65"/>
            </a:solidFill>
            <a:prstDash val="solid"/>
            <a:headEnd type="none" w="sm" len="sm"/>
            <a:tailEnd type="none" w="sm" len="sm"/>
          </a:ln>
        </p:spPr>
        <p:txBody>
          <a:bodyPr/>
          <a:lstStyle/>
          <a:p>
            <a:endParaRPr lang="en-GB"/>
          </a:p>
        </p:txBody>
      </p:sp>
      <p:sp>
        <p:nvSpPr>
          <p:cNvPr id="18" name="AutoShape 18"/>
          <p:cNvSpPr/>
          <p:nvPr/>
        </p:nvSpPr>
        <p:spPr>
          <a:xfrm>
            <a:off x="6700349" y="6659894"/>
            <a:ext cx="1822984" cy="190085"/>
          </a:xfrm>
          <a:prstGeom prst="line">
            <a:avLst/>
          </a:prstGeom>
          <a:ln w="47625" cap="rnd">
            <a:solidFill>
              <a:srgbClr val="EC5F65"/>
            </a:solidFill>
            <a:prstDash val="solid"/>
            <a:headEnd type="none" w="sm" len="sm"/>
            <a:tailEnd type="none" w="sm" len="sm"/>
          </a:ln>
        </p:spPr>
        <p:txBody>
          <a:bodyPr/>
          <a:lstStyle/>
          <a:p>
            <a:endParaRPr lang="en-GB"/>
          </a:p>
        </p:txBody>
      </p:sp>
      <p:sp>
        <p:nvSpPr>
          <p:cNvPr id="19" name="AutoShape 19"/>
          <p:cNvSpPr/>
          <p:nvPr/>
        </p:nvSpPr>
        <p:spPr>
          <a:xfrm>
            <a:off x="6761983" y="7461160"/>
            <a:ext cx="1796237" cy="232591"/>
          </a:xfrm>
          <a:prstGeom prst="line">
            <a:avLst/>
          </a:prstGeom>
          <a:ln w="47625" cap="rnd">
            <a:solidFill>
              <a:srgbClr val="EC5F65"/>
            </a:solidFill>
            <a:prstDash val="solid"/>
            <a:headEnd type="none" w="sm" len="sm"/>
            <a:tailEnd type="none" w="sm" len="sm"/>
          </a:ln>
        </p:spPr>
        <p:txBody>
          <a:bodyPr/>
          <a:lstStyle/>
          <a:p>
            <a:endParaRPr lang="en-GB"/>
          </a:p>
        </p:txBody>
      </p:sp>
      <p:sp>
        <p:nvSpPr>
          <p:cNvPr id="20" name="AutoShape 20"/>
          <p:cNvSpPr/>
          <p:nvPr/>
        </p:nvSpPr>
        <p:spPr>
          <a:xfrm flipV="1">
            <a:off x="6791077" y="7317780"/>
            <a:ext cx="1734768" cy="97602"/>
          </a:xfrm>
          <a:prstGeom prst="line">
            <a:avLst/>
          </a:prstGeom>
          <a:ln w="47625" cap="rnd">
            <a:solidFill>
              <a:srgbClr val="EC5F65"/>
            </a:solidFill>
            <a:prstDash val="solid"/>
            <a:headEnd type="none" w="sm" len="sm"/>
            <a:tailEnd type="none" w="sm" len="sm"/>
          </a:ln>
        </p:spPr>
        <p:txBody>
          <a:bodyPr/>
          <a:lstStyle/>
          <a:p>
            <a:endParaRPr lang="en-GB"/>
          </a:p>
        </p:txBody>
      </p:sp>
      <p:sp>
        <p:nvSpPr>
          <p:cNvPr id="21" name="AutoShape 21"/>
          <p:cNvSpPr/>
          <p:nvPr/>
        </p:nvSpPr>
        <p:spPr>
          <a:xfrm>
            <a:off x="6737913" y="7503666"/>
            <a:ext cx="1689534" cy="621386"/>
          </a:xfrm>
          <a:prstGeom prst="line">
            <a:avLst/>
          </a:prstGeom>
          <a:ln w="47625" cap="rnd">
            <a:solidFill>
              <a:srgbClr val="EC5F65"/>
            </a:solidFill>
            <a:prstDash val="solid"/>
            <a:headEnd type="none" w="sm" len="sm"/>
            <a:tailEnd type="none" w="sm" len="sm"/>
          </a:ln>
        </p:spPr>
        <p:txBody>
          <a:bodyPr/>
          <a:lstStyle/>
          <a:p>
            <a:endParaRPr lang="en-GB"/>
          </a:p>
        </p:txBody>
      </p:sp>
      <p:sp>
        <p:nvSpPr>
          <p:cNvPr id="22" name="AutoShape 22"/>
          <p:cNvSpPr/>
          <p:nvPr/>
        </p:nvSpPr>
        <p:spPr>
          <a:xfrm>
            <a:off x="9032902" y="2779370"/>
            <a:ext cx="1117806" cy="0"/>
          </a:xfrm>
          <a:prstGeom prst="line">
            <a:avLst/>
          </a:prstGeom>
          <a:ln w="47625" cap="rnd">
            <a:solidFill>
              <a:srgbClr val="EC5F65"/>
            </a:solidFill>
            <a:prstDash val="solid"/>
            <a:headEnd type="none" w="sm" len="sm"/>
            <a:tailEnd type="none" w="sm" len="sm"/>
          </a:ln>
        </p:spPr>
        <p:txBody>
          <a:bodyPr/>
          <a:lstStyle/>
          <a:p>
            <a:endParaRPr lang="en-GB"/>
          </a:p>
        </p:txBody>
      </p:sp>
      <p:sp>
        <p:nvSpPr>
          <p:cNvPr id="23" name="AutoShape 23"/>
          <p:cNvSpPr/>
          <p:nvPr/>
        </p:nvSpPr>
        <p:spPr>
          <a:xfrm>
            <a:off x="9044074" y="3291751"/>
            <a:ext cx="1117806" cy="0"/>
          </a:xfrm>
          <a:prstGeom prst="line">
            <a:avLst/>
          </a:prstGeom>
          <a:ln w="47625" cap="rnd">
            <a:solidFill>
              <a:srgbClr val="EC5F65"/>
            </a:solidFill>
            <a:prstDash val="solid"/>
            <a:headEnd type="none" w="sm" len="sm"/>
            <a:tailEnd type="none" w="sm" len="sm"/>
          </a:ln>
        </p:spPr>
        <p:txBody>
          <a:bodyPr/>
          <a:lstStyle/>
          <a:p>
            <a:endParaRPr lang="en-GB"/>
          </a:p>
        </p:txBody>
      </p:sp>
      <p:sp>
        <p:nvSpPr>
          <p:cNvPr id="24" name="AutoShape 24"/>
          <p:cNvSpPr/>
          <p:nvPr/>
        </p:nvSpPr>
        <p:spPr>
          <a:xfrm>
            <a:off x="8523333" y="3754370"/>
            <a:ext cx="1618940" cy="0"/>
          </a:xfrm>
          <a:prstGeom prst="line">
            <a:avLst/>
          </a:prstGeom>
          <a:ln w="47625" cap="rnd">
            <a:solidFill>
              <a:srgbClr val="EC5F65"/>
            </a:solidFill>
            <a:prstDash val="solid"/>
            <a:headEnd type="none" w="sm" len="sm"/>
            <a:tailEnd type="none" w="sm" len="sm"/>
          </a:ln>
        </p:spPr>
        <p:txBody>
          <a:bodyPr/>
          <a:lstStyle/>
          <a:p>
            <a:endParaRPr lang="en-GB"/>
          </a:p>
        </p:txBody>
      </p:sp>
      <p:sp>
        <p:nvSpPr>
          <p:cNvPr id="25" name="AutoShape 25"/>
          <p:cNvSpPr/>
          <p:nvPr/>
        </p:nvSpPr>
        <p:spPr>
          <a:xfrm flipV="1">
            <a:off x="8920887" y="4202691"/>
            <a:ext cx="1351248" cy="20613"/>
          </a:xfrm>
          <a:prstGeom prst="line">
            <a:avLst/>
          </a:prstGeom>
          <a:ln w="47625" cap="rnd">
            <a:solidFill>
              <a:srgbClr val="EC5F65"/>
            </a:solidFill>
            <a:prstDash val="solid"/>
            <a:headEnd type="none" w="sm" len="sm"/>
            <a:tailEnd type="none" w="sm" len="sm"/>
          </a:ln>
        </p:spPr>
        <p:txBody>
          <a:bodyPr/>
          <a:lstStyle/>
          <a:p>
            <a:endParaRPr lang="en-GB"/>
          </a:p>
        </p:txBody>
      </p:sp>
      <p:sp>
        <p:nvSpPr>
          <p:cNvPr id="26" name="AutoShape 26"/>
          <p:cNvSpPr/>
          <p:nvPr/>
        </p:nvSpPr>
        <p:spPr>
          <a:xfrm>
            <a:off x="8298356" y="4720475"/>
            <a:ext cx="1801993" cy="11595"/>
          </a:xfrm>
          <a:prstGeom prst="line">
            <a:avLst/>
          </a:prstGeom>
          <a:ln w="47625" cap="rnd">
            <a:solidFill>
              <a:srgbClr val="EC5F65"/>
            </a:solidFill>
            <a:prstDash val="solid"/>
            <a:headEnd type="none" w="sm" len="sm"/>
            <a:tailEnd type="none" w="sm" len="sm"/>
          </a:ln>
        </p:spPr>
        <p:txBody>
          <a:bodyPr/>
          <a:lstStyle/>
          <a:p>
            <a:endParaRPr lang="en-GB"/>
          </a:p>
        </p:txBody>
      </p:sp>
      <p:sp>
        <p:nvSpPr>
          <p:cNvPr id="27" name="AutoShape 27"/>
          <p:cNvSpPr/>
          <p:nvPr/>
        </p:nvSpPr>
        <p:spPr>
          <a:xfrm>
            <a:off x="8298356" y="5133143"/>
            <a:ext cx="1927432" cy="0"/>
          </a:xfrm>
          <a:prstGeom prst="line">
            <a:avLst/>
          </a:prstGeom>
          <a:ln w="47625" cap="rnd">
            <a:solidFill>
              <a:srgbClr val="EC5F65"/>
            </a:solidFill>
            <a:prstDash val="solid"/>
            <a:headEnd type="none" w="sm" len="sm"/>
            <a:tailEnd type="none" w="sm" len="sm"/>
          </a:ln>
        </p:spPr>
        <p:txBody>
          <a:bodyPr/>
          <a:lstStyle/>
          <a:p>
            <a:endParaRPr lang="en-GB"/>
          </a:p>
        </p:txBody>
      </p:sp>
      <p:sp>
        <p:nvSpPr>
          <p:cNvPr id="28" name="AutoShape 28"/>
          <p:cNvSpPr/>
          <p:nvPr/>
        </p:nvSpPr>
        <p:spPr>
          <a:xfrm>
            <a:off x="8281930" y="5722385"/>
            <a:ext cx="1927276" cy="24230"/>
          </a:xfrm>
          <a:prstGeom prst="line">
            <a:avLst/>
          </a:prstGeom>
          <a:ln w="47625" cap="rnd">
            <a:solidFill>
              <a:srgbClr val="EC5F65"/>
            </a:solidFill>
            <a:prstDash val="solid"/>
            <a:headEnd type="none" w="sm" len="sm"/>
            <a:tailEnd type="none" w="sm" len="sm"/>
          </a:ln>
        </p:spPr>
        <p:txBody>
          <a:bodyPr/>
          <a:lstStyle/>
          <a:p>
            <a:endParaRPr lang="en-GB"/>
          </a:p>
        </p:txBody>
      </p:sp>
      <p:sp>
        <p:nvSpPr>
          <p:cNvPr id="29" name="AutoShape 29"/>
          <p:cNvSpPr/>
          <p:nvPr/>
        </p:nvSpPr>
        <p:spPr>
          <a:xfrm>
            <a:off x="8307878" y="6138132"/>
            <a:ext cx="1802149" cy="0"/>
          </a:xfrm>
          <a:prstGeom prst="line">
            <a:avLst/>
          </a:prstGeom>
          <a:ln w="47625" cap="rnd">
            <a:solidFill>
              <a:srgbClr val="EC5F65"/>
            </a:solidFill>
            <a:prstDash val="solid"/>
            <a:headEnd type="none" w="sm" len="sm"/>
            <a:tailEnd type="none" w="sm" len="sm"/>
          </a:ln>
        </p:spPr>
        <p:txBody>
          <a:bodyPr/>
          <a:lstStyle/>
          <a:p>
            <a:endParaRPr lang="en-GB"/>
          </a:p>
        </p:txBody>
      </p:sp>
      <p:sp>
        <p:nvSpPr>
          <p:cNvPr id="30" name="AutoShape 30"/>
          <p:cNvSpPr/>
          <p:nvPr/>
        </p:nvSpPr>
        <p:spPr>
          <a:xfrm>
            <a:off x="8498595" y="6588064"/>
            <a:ext cx="1691861" cy="0"/>
          </a:xfrm>
          <a:prstGeom prst="line">
            <a:avLst/>
          </a:prstGeom>
          <a:ln w="47625" cap="rnd">
            <a:solidFill>
              <a:srgbClr val="EC5F65"/>
            </a:solidFill>
            <a:prstDash val="solid"/>
            <a:headEnd type="none" w="sm" len="sm"/>
            <a:tailEnd type="none" w="sm" len="sm"/>
          </a:ln>
        </p:spPr>
        <p:txBody>
          <a:bodyPr/>
          <a:lstStyle/>
          <a:p>
            <a:endParaRPr lang="en-GB"/>
          </a:p>
        </p:txBody>
      </p:sp>
      <p:sp>
        <p:nvSpPr>
          <p:cNvPr id="31" name="AutoShape 31"/>
          <p:cNvSpPr/>
          <p:nvPr/>
        </p:nvSpPr>
        <p:spPr>
          <a:xfrm>
            <a:off x="8498595" y="6849848"/>
            <a:ext cx="1677014" cy="0"/>
          </a:xfrm>
          <a:prstGeom prst="line">
            <a:avLst/>
          </a:prstGeom>
          <a:ln w="47625" cap="rnd">
            <a:solidFill>
              <a:srgbClr val="EC5F65"/>
            </a:solidFill>
            <a:prstDash val="solid"/>
            <a:headEnd type="none" w="sm" len="sm"/>
            <a:tailEnd type="none" w="sm" len="sm"/>
          </a:ln>
        </p:spPr>
        <p:txBody>
          <a:bodyPr/>
          <a:lstStyle/>
          <a:p>
            <a:endParaRPr lang="en-GB"/>
          </a:p>
        </p:txBody>
      </p:sp>
      <p:sp>
        <p:nvSpPr>
          <p:cNvPr id="32" name="AutoShape 32"/>
          <p:cNvSpPr/>
          <p:nvPr/>
        </p:nvSpPr>
        <p:spPr>
          <a:xfrm flipV="1">
            <a:off x="8474293" y="7312478"/>
            <a:ext cx="1734768" cy="10605"/>
          </a:xfrm>
          <a:prstGeom prst="line">
            <a:avLst/>
          </a:prstGeom>
          <a:ln w="47625" cap="rnd">
            <a:solidFill>
              <a:srgbClr val="EC5F65"/>
            </a:solidFill>
            <a:prstDash val="solid"/>
            <a:headEnd type="none" w="sm" len="sm"/>
            <a:tailEnd type="none" w="sm" len="sm"/>
          </a:ln>
        </p:spPr>
        <p:txBody>
          <a:bodyPr/>
          <a:lstStyle/>
          <a:p>
            <a:endParaRPr lang="en-GB"/>
          </a:p>
        </p:txBody>
      </p:sp>
      <p:sp>
        <p:nvSpPr>
          <p:cNvPr id="33" name="AutoShape 33"/>
          <p:cNvSpPr/>
          <p:nvPr/>
        </p:nvSpPr>
        <p:spPr>
          <a:xfrm>
            <a:off x="8523333" y="7693751"/>
            <a:ext cx="1676709" cy="0"/>
          </a:xfrm>
          <a:prstGeom prst="line">
            <a:avLst/>
          </a:prstGeom>
          <a:ln w="47625" cap="rnd">
            <a:solidFill>
              <a:srgbClr val="EC5F65"/>
            </a:solidFill>
            <a:prstDash val="solid"/>
            <a:headEnd type="none" w="sm" len="sm"/>
            <a:tailEnd type="none" w="sm" len="sm"/>
          </a:ln>
        </p:spPr>
        <p:txBody>
          <a:bodyPr/>
          <a:lstStyle/>
          <a:p>
            <a:endParaRPr lang="en-GB"/>
          </a:p>
        </p:txBody>
      </p:sp>
      <p:sp>
        <p:nvSpPr>
          <p:cNvPr id="34" name="AutoShape 34"/>
          <p:cNvSpPr/>
          <p:nvPr/>
        </p:nvSpPr>
        <p:spPr>
          <a:xfrm>
            <a:off x="8408535" y="8123622"/>
            <a:ext cx="1781921" cy="0"/>
          </a:xfrm>
          <a:prstGeom prst="line">
            <a:avLst/>
          </a:prstGeom>
          <a:ln w="47625" cap="rnd">
            <a:solidFill>
              <a:srgbClr val="EC5F65"/>
            </a:solidFill>
            <a:prstDash val="solid"/>
            <a:headEnd type="none" w="sm" len="sm"/>
            <a:tailEnd type="none" w="sm" len="sm"/>
          </a:ln>
        </p:spPr>
        <p:txBody>
          <a:bodyPr/>
          <a:lstStyle/>
          <a:p>
            <a:endParaRPr lang="en-GB"/>
          </a:p>
        </p:txBody>
      </p:sp>
      <p:grpSp>
        <p:nvGrpSpPr>
          <p:cNvPr id="35" name="Group 35"/>
          <p:cNvGrpSpPr/>
          <p:nvPr/>
        </p:nvGrpSpPr>
        <p:grpSpPr>
          <a:xfrm>
            <a:off x="9998125" y="2626787"/>
            <a:ext cx="305165" cy="305165"/>
            <a:chOff x="0" y="0"/>
            <a:chExt cx="6350000" cy="6350000"/>
          </a:xfrm>
        </p:grpSpPr>
        <p:sp>
          <p:nvSpPr>
            <p:cNvPr id="36" name="Freeform 3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37" name="Group 37"/>
          <p:cNvGrpSpPr/>
          <p:nvPr/>
        </p:nvGrpSpPr>
        <p:grpSpPr>
          <a:xfrm>
            <a:off x="9966969" y="3097549"/>
            <a:ext cx="305165" cy="305165"/>
            <a:chOff x="0" y="0"/>
            <a:chExt cx="6350000" cy="6350000"/>
          </a:xfrm>
        </p:grpSpPr>
        <p:sp>
          <p:nvSpPr>
            <p:cNvPr id="38" name="Freeform 3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39" name="Group 39"/>
          <p:cNvGrpSpPr/>
          <p:nvPr/>
        </p:nvGrpSpPr>
        <p:grpSpPr>
          <a:xfrm>
            <a:off x="9966969" y="3626018"/>
            <a:ext cx="305165" cy="305165"/>
            <a:chOff x="0" y="0"/>
            <a:chExt cx="6350000" cy="6350000"/>
          </a:xfrm>
        </p:grpSpPr>
        <p:sp>
          <p:nvSpPr>
            <p:cNvPr id="40" name="Freeform 4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41" name="Group 41"/>
          <p:cNvGrpSpPr/>
          <p:nvPr/>
        </p:nvGrpSpPr>
        <p:grpSpPr>
          <a:xfrm>
            <a:off x="9966969" y="4050108"/>
            <a:ext cx="305165" cy="305165"/>
            <a:chOff x="0" y="0"/>
            <a:chExt cx="6350000" cy="6350000"/>
          </a:xfrm>
        </p:grpSpPr>
        <p:sp>
          <p:nvSpPr>
            <p:cNvPr id="42" name="Freeform 4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43" name="Group 43"/>
          <p:cNvGrpSpPr/>
          <p:nvPr/>
        </p:nvGrpSpPr>
        <p:grpSpPr>
          <a:xfrm>
            <a:off x="9966969" y="4603300"/>
            <a:ext cx="305165" cy="305165"/>
            <a:chOff x="0" y="0"/>
            <a:chExt cx="6350000" cy="6350000"/>
          </a:xfrm>
        </p:grpSpPr>
        <p:sp>
          <p:nvSpPr>
            <p:cNvPr id="44" name="Freeform 4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45" name="Group 45"/>
          <p:cNvGrpSpPr/>
          <p:nvPr/>
        </p:nvGrpSpPr>
        <p:grpSpPr>
          <a:xfrm>
            <a:off x="9966969" y="4983788"/>
            <a:ext cx="305165" cy="305165"/>
            <a:chOff x="0" y="0"/>
            <a:chExt cx="6350000" cy="6350000"/>
          </a:xfrm>
        </p:grpSpPr>
        <p:sp>
          <p:nvSpPr>
            <p:cNvPr id="46" name="Freeform 4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47" name="Group 47"/>
          <p:cNvGrpSpPr/>
          <p:nvPr/>
        </p:nvGrpSpPr>
        <p:grpSpPr>
          <a:xfrm>
            <a:off x="9932354" y="5537904"/>
            <a:ext cx="305165" cy="305165"/>
            <a:chOff x="0" y="0"/>
            <a:chExt cx="6350000" cy="6350000"/>
          </a:xfrm>
        </p:grpSpPr>
        <p:sp>
          <p:nvSpPr>
            <p:cNvPr id="48" name="Freeform 4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49" name="Group 49"/>
          <p:cNvGrpSpPr/>
          <p:nvPr/>
        </p:nvGrpSpPr>
        <p:grpSpPr>
          <a:xfrm>
            <a:off x="9932354" y="5938014"/>
            <a:ext cx="305165" cy="305165"/>
            <a:chOff x="0" y="0"/>
            <a:chExt cx="6350000" cy="6350000"/>
          </a:xfrm>
        </p:grpSpPr>
        <p:sp>
          <p:nvSpPr>
            <p:cNvPr id="50" name="Freeform 5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51" name="Group 51"/>
          <p:cNvGrpSpPr/>
          <p:nvPr/>
        </p:nvGrpSpPr>
        <p:grpSpPr>
          <a:xfrm>
            <a:off x="9932354" y="6378391"/>
            <a:ext cx="305165" cy="305165"/>
            <a:chOff x="0" y="0"/>
            <a:chExt cx="6350000" cy="6350000"/>
          </a:xfrm>
        </p:grpSpPr>
        <p:sp>
          <p:nvSpPr>
            <p:cNvPr id="52" name="Freeform 5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53" name="Group 53"/>
          <p:cNvGrpSpPr/>
          <p:nvPr/>
        </p:nvGrpSpPr>
        <p:grpSpPr>
          <a:xfrm>
            <a:off x="9932354" y="6772510"/>
            <a:ext cx="305165" cy="305165"/>
            <a:chOff x="0" y="0"/>
            <a:chExt cx="6350000" cy="6350000"/>
          </a:xfrm>
        </p:grpSpPr>
        <p:sp>
          <p:nvSpPr>
            <p:cNvPr id="54" name="Freeform 5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55" name="Group 55"/>
          <p:cNvGrpSpPr/>
          <p:nvPr/>
        </p:nvGrpSpPr>
        <p:grpSpPr>
          <a:xfrm>
            <a:off x="9932354" y="7174401"/>
            <a:ext cx="305165" cy="305165"/>
            <a:chOff x="0" y="0"/>
            <a:chExt cx="6350000" cy="6350000"/>
          </a:xfrm>
        </p:grpSpPr>
        <p:sp>
          <p:nvSpPr>
            <p:cNvPr id="56" name="Freeform 5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57" name="Group 57"/>
          <p:cNvGrpSpPr/>
          <p:nvPr/>
        </p:nvGrpSpPr>
        <p:grpSpPr>
          <a:xfrm>
            <a:off x="9932354" y="7555767"/>
            <a:ext cx="305165" cy="305165"/>
            <a:chOff x="0" y="0"/>
            <a:chExt cx="6350000" cy="6350000"/>
          </a:xfrm>
        </p:grpSpPr>
        <p:sp>
          <p:nvSpPr>
            <p:cNvPr id="58" name="Freeform 5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grpSp>
        <p:nvGrpSpPr>
          <p:cNvPr id="59" name="Group 59"/>
          <p:cNvGrpSpPr/>
          <p:nvPr/>
        </p:nvGrpSpPr>
        <p:grpSpPr>
          <a:xfrm>
            <a:off x="9932354" y="7995269"/>
            <a:ext cx="305165" cy="305165"/>
            <a:chOff x="0" y="0"/>
            <a:chExt cx="6350000" cy="6350000"/>
          </a:xfrm>
        </p:grpSpPr>
        <p:sp>
          <p:nvSpPr>
            <p:cNvPr id="60" name="Freeform 6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5F65"/>
            </a:solidFill>
          </p:spPr>
          <p:txBody>
            <a:bodyPr/>
            <a:lstStyle/>
            <a:p>
              <a:endParaRPr lang="en-GB"/>
            </a:p>
          </p:txBody>
        </p:sp>
      </p:grpSp>
      <p:sp>
        <p:nvSpPr>
          <p:cNvPr id="61" name="TextBox 61"/>
          <p:cNvSpPr txBox="1"/>
          <p:nvPr/>
        </p:nvSpPr>
        <p:spPr>
          <a:xfrm>
            <a:off x="10508043" y="2516082"/>
            <a:ext cx="1764534"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Logistics</a:t>
            </a:r>
          </a:p>
        </p:txBody>
      </p:sp>
      <p:sp>
        <p:nvSpPr>
          <p:cNvPr id="62" name="TextBox 62"/>
          <p:cNvSpPr txBox="1"/>
          <p:nvPr/>
        </p:nvSpPr>
        <p:spPr>
          <a:xfrm>
            <a:off x="10508043" y="3018171"/>
            <a:ext cx="4135659"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IT and Cyber Security </a:t>
            </a:r>
          </a:p>
        </p:txBody>
      </p:sp>
      <p:sp>
        <p:nvSpPr>
          <p:cNvPr id="63" name="TextBox 63"/>
          <p:cNvSpPr txBox="1"/>
          <p:nvPr/>
        </p:nvSpPr>
        <p:spPr>
          <a:xfrm>
            <a:off x="10508043" y="3543650"/>
            <a:ext cx="2352988"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Data Analytics</a:t>
            </a:r>
          </a:p>
        </p:txBody>
      </p:sp>
      <p:sp>
        <p:nvSpPr>
          <p:cNvPr id="64" name="TextBox 64"/>
          <p:cNvSpPr txBox="1"/>
          <p:nvPr/>
        </p:nvSpPr>
        <p:spPr>
          <a:xfrm>
            <a:off x="10508043" y="4002483"/>
            <a:ext cx="1764534"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Sales</a:t>
            </a:r>
          </a:p>
        </p:txBody>
      </p:sp>
      <p:sp>
        <p:nvSpPr>
          <p:cNvPr id="65" name="TextBox 65"/>
          <p:cNvSpPr txBox="1"/>
          <p:nvPr/>
        </p:nvSpPr>
        <p:spPr>
          <a:xfrm>
            <a:off x="10508043" y="4472484"/>
            <a:ext cx="4031814"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Business Development </a:t>
            </a:r>
          </a:p>
        </p:txBody>
      </p:sp>
      <p:sp>
        <p:nvSpPr>
          <p:cNvPr id="66" name="TextBox 66"/>
          <p:cNvSpPr txBox="1"/>
          <p:nvPr/>
        </p:nvSpPr>
        <p:spPr>
          <a:xfrm>
            <a:off x="10508043" y="4898102"/>
            <a:ext cx="1764534"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Marketing </a:t>
            </a:r>
          </a:p>
        </p:txBody>
      </p:sp>
      <p:sp>
        <p:nvSpPr>
          <p:cNvPr id="67" name="TextBox 67"/>
          <p:cNvSpPr txBox="1"/>
          <p:nvPr/>
        </p:nvSpPr>
        <p:spPr>
          <a:xfrm>
            <a:off x="10508043" y="5425152"/>
            <a:ext cx="3910662"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Human Resources (HR)</a:t>
            </a:r>
          </a:p>
        </p:txBody>
      </p:sp>
      <p:sp>
        <p:nvSpPr>
          <p:cNvPr id="68" name="TextBox 68"/>
          <p:cNvSpPr txBox="1"/>
          <p:nvPr/>
        </p:nvSpPr>
        <p:spPr>
          <a:xfrm>
            <a:off x="10508043" y="5855646"/>
            <a:ext cx="1764534"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Finance </a:t>
            </a:r>
          </a:p>
        </p:txBody>
      </p:sp>
      <p:sp>
        <p:nvSpPr>
          <p:cNvPr id="69" name="TextBox 69"/>
          <p:cNvSpPr txBox="1"/>
          <p:nvPr/>
        </p:nvSpPr>
        <p:spPr>
          <a:xfrm>
            <a:off x="10508043" y="6246033"/>
            <a:ext cx="1764534"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Legal </a:t>
            </a:r>
          </a:p>
        </p:txBody>
      </p:sp>
      <p:sp>
        <p:nvSpPr>
          <p:cNvPr id="70" name="TextBox 70"/>
          <p:cNvSpPr txBox="1"/>
          <p:nvPr/>
        </p:nvSpPr>
        <p:spPr>
          <a:xfrm>
            <a:off x="10508043" y="6668308"/>
            <a:ext cx="3910662"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Facilities Management </a:t>
            </a:r>
          </a:p>
        </p:txBody>
      </p:sp>
      <p:sp>
        <p:nvSpPr>
          <p:cNvPr id="71" name="TextBox 71"/>
          <p:cNvSpPr txBox="1"/>
          <p:nvPr/>
        </p:nvSpPr>
        <p:spPr>
          <a:xfrm>
            <a:off x="10508043" y="7060926"/>
            <a:ext cx="1764534"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Security </a:t>
            </a:r>
          </a:p>
        </p:txBody>
      </p:sp>
      <p:sp>
        <p:nvSpPr>
          <p:cNvPr id="72" name="TextBox 72"/>
          <p:cNvSpPr txBox="1"/>
          <p:nvPr/>
        </p:nvSpPr>
        <p:spPr>
          <a:xfrm>
            <a:off x="10508043" y="7473676"/>
            <a:ext cx="3910662"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Customer Service</a:t>
            </a:r>
          </a:p>
        </p:txBody>
      </p:sp>
      <p:sp>
        <p:nvSpPr>
          <p:cNvPr id="73" name="TextBox 73"/>
          <p:cNvSpPr txBox="1"/>
          <p:nvPr/>
        </p:nvSpPr>
        <p:spPr>
          <a:xfrm>
            <a:off x="10508043" y="7912902"/>
            <a:ext cx="4897189" cy="422275"/>
          </a:xfrm>
          <a:prstGeom prst="rect">
            <a:avLst/>
          </a:prstGeom>
        </p:spPr>
        <p:txBody>
          <a:bodyPr lIns="0" tIns="0" rIns="0" bIns="0" rtlCol="0" anchor="t">
            <a:spAutoFit/>
          </a:bodyPr>
          <a:lstStyle/>
          <a:p>
            <a:pPr algn="l">
              <a:lnSpc>
                <a:spcPts val="3499"/>
              </a:lnSpc>
            </a:pPr>
            <a:r>
              <a:rPr lang="en-US" sz="2499">
                <a:solidFill>
                  <a:srgbClr val="000000"/>
                </a:solidFill>
                <a:latin typeface="Lato 2"/>
                <a:ea typeface="Lato 2"/>
                <a:cs typeface="Lato 2"/>
                <a:sym typeface="Lato 2"/>
              </a:rPr>
              <a:t>Training and Development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10"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61"/>
                                        </p:tgtEl>
                                        <p:attrNameLst>
                                          <p:attrName>style.visibility</p:attrName>
                                        </p:attrNameLst>
                                      </p:cBhvr>
                                      <p:to>
                                        <p:strVal val="visible"/>
                                      </p:to>
                                    </p:set>
                                    <p:animEffect transition="in" filter="fade">
                                      <p:cBhvr>
                                        <p:cTn id="29" dur="500"/>
                                        <p:tgtEl>
                                          <p:spTgt spid="6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500"/>
                                        <p:tgtEl>
                                          <p:spTgt spid="62"/>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par>
                          <p:cTn id="46" fill="hold">
                            <p:stCondLst>
                              <p:cond delay="1500"/>
                            </p:stCondLst>
                            <p:childTnLst>
                              <p:par>
                                <p:cTn id="47" presetID="10" presetClass="entr" presetSubtype="0" fill="hold" nodeType="after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fade">
                                      <p:cBhvr>
                                        <p:cTn id="49" dur="500"/>
                                        <p:tgtEl>
                                          <p:spTgt spid="39"/>
                                        </p:tgtEl>
                                      </p:cBhvr>
                                    </p:animEffect>
                                  </p:childTnLst>
                                </p:cTn>
                              </p:par>
                              <p:par>
                                <p:cTn id="50" presetID="10" presetClass="entr" presetSubtype="0" fill="hold"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fade">
                                      <p:cBhvr>
                                        <p:cTn id="55" dur="500"/>
                                        <p:tgtEl>
                                          <p:spTgt spid="6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fade">
                                      <p:cBhvr>
                                        <p:cTn id="58" dur="500"/>
                                        <p:tgtEl>
                                          <p:spTgt spid="6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nodeType="with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nodeType="withEffect">
                                  <p:stCondLst>
                                    <p:cond delay="0"/>
                                  </p:stCondLst>
                                  <p:childTnLst>
                                    <p:set>
                                      <p:cBhvr>
                                        <p:cTn id="75" dur="1" fill="hold">
                                          <p:stCondLst>
                                            <p:cond delay="0"/>
                                          </p:stCondLst>
                                        </p:cTn>
                                        <p:tgtEl>
                                          <p:spTgt spid="45"/>
                                        </p:tgtEl>
                                        <p:attrNameLst>
                                          <p:attrName>style.visibility</p:attrName>
                                        </p:attrNameLst>
                                      </p:cBhvr>
                                      <p:to>
                                        <p:strVal val="visible"/>
                                      </p:to>
                                    </p:set>
                                    <p:animEffect transition="in" filter="fade">
                                      <p:cBhvr>
                                        <p:cTn id="76" dur="500"/>
                                        <p:tgtEl>
                                          <p:spTgt spid="4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5"/>
                                        </p:tgtEl>
                                        <p:attrNameLst>
                                          <p:attrName>style.visibility</p:attrName>
                                        </p:attrNameLst>
                                      </p:cBhvr>
                                      <p:to>
                                        <p:strVal val="visible"/>
                                      </p:to>
                                    </p:set>
                                    <p:animEffect transition="in" filter="fade">
                                      <p:cBhvr>
                                        <p:cTn id="79" dur="500"/>
                                        <p:tgtEl>
                                          <p:spTgt spid="65"/>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6"/>
                                        </p:tgtEl>
                                        <p:attrNameLst>
                                          <p:attrName>style.visibility</p:attrName>
                                        </p:attrNameLst>
                                      </p:cBhvr>
                                      <p:to>
                                        <p:strVal val="visible"/>
                                      </p:to>
                                    </p:set>
                                    <p:animEffect transition="in" filter="fade">
                                      <p:cBhvr>
                                        <p:cTn id="82" dur="500"/>
                                        <p:tgtEl>
                                          <p:spTgt spid="66"/>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5"/>
                                        </p:tgtEl>
                                        <p:attrNameLst>
                                          <p:attrName>style.visibility</p:attrName>
                                        </p:attrNameLst>
                                      </p:cBhvr>
                                      <p:to>
                                        <p:strVal val="visible"/>
                                      </p:to>
                                    </p:set>
                                    <p:animEffect transition="in" filter="fade">
                                      <p:cBhvr>
                                        <p:cTn id="85" dur="500"/>
                                        <p:tgtEl>
                                          <p:spTgt spid="15"/>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500"/>
                                        <p:tgtEl>
                                          <p:spTgt spid="2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fade">
                                      <p:cBhvr>
                                        <p:cTn id="91" dur="500"/>
                                        <p:tgtEl>
                                          <p:spTgt spid="16"/>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fade">
                                      <p:cBhvr>
                                        <p:cTn id="94" dur="500"/>
                                        <p:tgtEl>
                                          <p:spTgt spid="29"/>
                                        </p:tgtEl>
                                      </p:cBhvr>
                                    </p:animEffect>
                                  </p:childTnLst>
                                </p:cTn>
                              </p:par>
                              <p:par>
                                <p:cTn id="95" presetID="10" presetClass="entr" presetSubtype="0" fill="hold" nodeType="withEffect">
                                  <p:stCondLst>
                                    <p:cond delay="0"/>
                                  </p:stCondLst>
                                  <p:childTnLst>
                                    <p:set>
                                      <p:cBhvr>
                                        <p:cTn id="96" dur="1" fill="hold">
                                          <p:stCondLst>
                                            <p:cond delay="0"/>
                                          </p:stCondLst>
                                        </p:cTn>
                                        <p:tgtEl>
                                          <p:spTgt spid="47"/>
                                        </p:tgtEl>
                                        <p:attrNameLst>
                                          <p:attrName>style.visibility</p:attrName>
                                        </p:attrNameLst>
                                      </p:cBhvr>
                                      <p:to>
                                        <p:strVal val="visible"/>
                                      </p:to>
                                    </p:set>
                                    <p:animEffect transition="in" filter="fade">
                                      <p:cBhvr>
                                        <p:cTn id="97" dur="500"/>
                                        <p:tgtEl>
                                          <p:spTgt spid="47"/>
                                        </p:tgtEl>
                                      </p:cBhvr>
                                    </p:animEffect>
                                  </p:childTnLst>
                                </p:cTn>
                              </p:par>
                              <p:par>
                                <p:cTn id="98" presetID="10" presetClass="entr" presetSubtype="0" fill="hold" nodeType="withEffect">
                                  <p:stCondLst>
                                    <p:cond delay="0"/>
                                  </p:stCondLst>
                                  <p:childTnLst>
                                    <p:set>
                                      <p:cBhvr>
                                        <p:cTn id="99" dur="1" fill="hold">
                                          <p:stCondLst>
                                            <p:cond delay="0"/>
                                          </p:stCondLst>
                                        </p:cTn>
                                        <p:tgtEl>
                                          <p:spTgt spid="49"/>
                                        </p:tgtEl>
                                        <p:attrNameLst>
                                          <p:attrName>style.visibility</p:attrName>
                                        </p:attrNameLst>
                                      </p:cBhvr>
                                      <p:to>
                                        <p:strVal val="visible"/>
                                      </p:to>
                                    </p:set>
                                    <p:animEffect transition="in" filter="fade">
                                      <p:cBhvr>
                                        <p:cTn id="100" dur="500"/>
                                        <p:tgtEl>
                                          <p:spTgt spid="49"/>
                                        </p:tgtEl>
                                      </p:cBhvr>
                                    </p:animEffect>
                                  </p:childTnLst>
                                </p:cTn>
                              </p:par>
                            </p:childTnLst>
                          </p:cTn>
                        </p:par>
                        <p:par>
                          <p:cTn id="101" fill="hold">
                            <p:stCondLst>
                              <p:cond delay="2000"/>
                            </p:stCondLst>
                            <p:childTnLst>
                              <p:par>
                                <p:cTn id="102" presetID="10" presetClass="entr" presetSubtype="0" fill="hold" grpId="0" nodeType="afterEffect">
                                  <p:stCondLst>
                                    <p:cond delay="0"/>
                                  </p:stCondLst>
                                  <p:childTnLst>
                                    <p:set>
                                      <p:cBhvr>
                                        <p:cTn id="103" dur="1" fill="hold">
                                          <p:stCondLst>
                                            <p:cond delay="0"/>
                                          </p:stCondLst>
                                        </p:cTn>
                                        <p:tgtEl>
                                          <p:spTgt spid="67"/>
                                        </p:tgtEl>
                                        <p:attrNameLst>
                                          <p:attrName>style.visibility</p:attrName>
                                        </p:attrNameLst>
                                      </p:cBhvr>
                                      <p:to>
                                        <p:strVal val="visible"/>
                                      </p:to>
                                    </p:set>
                                    <p:animEffect transition="in" filter="fade">
                                      <p:cBhvr>
                                        <p:cTn id="104" dur="500"/>
                                        <p:tgtEl>
                                          <p:spTgt spid="6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68"/>
                                        </p:tgtEl>
                                        <p:attrNameLst>
                                          <p:attrName>style.visibility</p:attrName>
                                        </p:attrNameLst>
                                      </p:cBhvr>
                                      <p:to>
                                        <p:strVal val="visible"/>
                                      </p:to>
                                    </p:set>
                                    <p:animEffect transition="in" filter="fade">
                                      <p:cBhvr>
                                        <p:cTn id="107" dur="500"/>
                                        <p:tgtEl>
                                          <p:spTgt spid="68"/>
                                        </p:tgtEl>
                                      </p:cBhvr>
                                    </p:animEffect>
                                  </p:childTnLst>
                                </p:cTn>
                              </p:par>
                            </p:childTnLst>
                          </p:cTn>
                        </p:par>
                        <p:par>
                          <p:cTn id="108" fill="hold">
                            <p:stCondLst>
                              <p:cond delay="2500"/>
                            </p:stCondLst>
                            <p:childTnLst>
                              <p:par>
                                <p:cTn id="109" presetID="10" presetClass="entr" presetSubtype="0" fill="hold" grpId="0" nodeType="afterEffect">
                                  <p:stCondLst>
                                    <p:cond delay="0"/>
                                  </p:stCondLst>
                                  <p:childTnLst>
                                    <p:set>
                                      <p:cBhvr>
                                        <p:cTn id="110" dur="1" fill="hold">
                                          <p:stCondLst>
                                            <p:cond delay="0"/>
                                          </p:stCondLst>
                                        </p:cTn>
                                        <p:tgtEl>
                                          <p:spTgt spid="18"/>
                                        </p:tgtEl>
                                        <p:attrNameLst>
                                          <p:attrName>style.visibility</p:attrName>
                                        </p:attrNameLst>
                                      </p:cBhvr>
                                      <p:to>
                                        <p:strVal val="visible"/>
                                      </p:to>
                                    </p:set>
                                    <p:animEffect transition="in" filter="fade">
                                      <p:cBhvr>
                                        <p:cTn id="111" dur="500"/>
                                        <p:tgtEl>
                                          <p:spTgt spid="18"/>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7"/>
                                        </p:tgtEl>
                                        <p:attrNameLst>
                                          <p:attrName>style.visibility</p:attrName>
                                        </p:attrNameLst>
                                      </p:cBhvr>
                                      <p:to>
                                        <p:strVal val="visible"/>
                                      </p:to>
                                    </p:set>
                                    <p:animEffect transition="in" filter="fade">
                                      <p:cBhvr>
                                        <p:cTn id="114" dur="500"/>
                                        <p:tgtEl>
                                          <p:spTgt spid="17"/>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31"/>
                                        </p:tgtEl>
                                        <p:attrNameLst>
                                          <p:attrName>style.visibility</p:attrName>
                                        </p:attrNameLst>
                                      </p:cBhvr>
                                      <p:to>
                                        <p:strVal val="visible"/>
                                      </p:to>
                                    </p:set>
                                    <p:animEffect transition="in" filter="fade">
                                      <p:cBhvr>
                                        <p:cTn id="120" dur="500"/>
                                        <p:tgtEl>
                                          <p:spTgt spid="31"/>
                                        </p:tgtEl>
                                      </p:cBhvr>
                                    </p:animEffect>
                                  </p:childTnLst>
                                </p:cTn>
                              </p:par>
                              <p:par>
                                <p:cTn id="121" presetID="10" presetClass="entr" presetSubtype="0" fill="hold" nodeType="with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fade">
                                      <p:cBhvr>
                                        <p:cTn id="123" dur="500"/>
                                        <p:tgtEl>
                                          <p:spTgt spid="51"/>
                                        </p:tgtEl>
                                      </p:cBhvr>
                                    </p:animEffect>
                                  </p:childTnLst>
                                </p:cTn>
                              </p:par>
                              <p:par>
                                <p:cTn id="124" presetID="10" presetClass="entr" presetSubtype="0" fill="hold" nodeType="withEffect">
                                  <p:stCondLst>
                                    <p:cond delay="0"/>
                                  </p:stCondLst>
                                  <p:childTnLst>
                                    <p:set>
                                      <p:cBhvr>
                                        <p:cTn id="125" dur="1" fill="hold">
                                          <p:stCondLst>
                                            <p:cond delay="0"/>
                                          </p:stCondLst>
                                        </p:cTn>
                                        <p:tgtEl>
                                          <p:spTgt spid="53"/>
                                        </p:tgtEl>
                                        <p:attrNameLst>
                                          <p:attrName>style.visibility</p:attrName>
                                        </p:attrNameLst>
                                      </p:cBhvr>
                                      <p:to>
                                        <p:strVal val="visible"/>
                                      </p:to>
                                    </p:set>
                                    <p:animEffect transition="in" filter="fade">
                                      <p:cBhvr>
                                        <p:cTn id="126" dur="500"/>
                                        <p:tgtEl>
                                          <p:spTgt spid="53"/>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69"/>
                                        </p:tgtEl>
                                        <p:attrNameLst>
                                          <p:attrName>style.visibility</p:attrName>
                                        </p:attrNameLst>
                                      </p:cBhvr>
                                      <p:to>
                                        <p:strVal val="visible"/>
                                      </p:to>
                                    </p:set>
                                    <p:animEffect transition="in" filter="fade">
                                      <p:cBhvr>
                                        <p:cTn id="129" dur="500"/>
                                        <p:tgtEl>
                                          <p:spTgt spid="69"/>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70"/>
                                        </p:tgtEl>
                                        <p:attrNameLst>
                                          <p:attrName>style.visibility</p:attrName>
                                        </p:attrNameLst>
                                      </p:cBhvr>
                                      <p:to>
                                        <p:strVal val="visible"/>
                                      </p:to>
                                    </p:set>
                                    <p:animEffect transition="in" filter="fade">
                                      <p:cBhvr>
                                        <p:cTn id="132" dur="500"/>
                                        <p:tgtEl>
                                          <p:spTgt spid="70"/>
                                        </p:tgtEl>
                                      </p:cBhvr>
                                    </p:animEffect>
                                  </p:childTnLst>
                                </p:cTn>
                              </p:par>
                            </p:childTnLst>
                          </p:cTn>
                        </p:par>
                        <p:par>
                          <p:cTn id="133" fill="hold">
                            <p:stCondLst>
                              <p:cond delay="3000"/>
                            </p:stCondLst>
                            <p:childTnLst>
                              <p:par>
                                <p:cTn id="134" presetID="10" presetClass="entr" presetSubtype="0" fill="hold" grpId="0" nodeType="afterEffect">
                                  <p:stCondLst>
                                    <p:cond delay="0"/>
                                  </p:stCondLst>
                                  <p:childTnLst>
                                    <p:set>
                                      <p:cBhvr>
                                        <p:cTn id="135" dur="1" fill="hold">
                                          <p:stCondLst>
                                            <p:cond delay="0"/>
                                          </p:stCondLst>
                                        </p:cTn>
                                        <p:tgtEl>
                                          <p:spTgt spid="20"/>
                                        </p:tgtEl>
                                        <p:attrNameLst>
                                          <p:attrName>style.visibility</p:attrName>
                                        </p:attrNameLst>
                                      </p:cBhvr>
                                      <p:to>
                                        <p:strVal val="visible"/>
                                      </p:to>
                                    </p:set>
                                    <p:animEffect transition="in" filter="fade">
                                      <p:cBhvr>
                                        <p:cTn id="136" dur="500"/>
                                        <p:tgtEl>
                                          <p:spTgt spid="20"/>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19"/>
                                        </p:tgtEl>
                                        <p:attrNameLst>
                                          <p:attrName>style.visibility</p:attrName>
                                        </p:attrNameLst>
                                      </p:cBhvr>
                                      <p:to>
                                        <p:strVal val="visible"/>
                                      </p:to>
                                    </p:set>
                                    <p:animEffect transition="in" filter="fade">
                                      <p:cBhvr>
                                        <p:cTn id="139" dur="500"/>
                                        <p:tgtEl>
                                          <p:spTgt spid="19"/>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21"/>
                                        </p:tgtEl>
                                        <p:attrNameLst>
                                          <p:attrName>style.visibility</p:attrName>
                                        </p:attrNameLst>
                                      </p:cBhvr>
                                      <p:to>
                                        <p:strVal val="visible"/>
                                      </p:to>
                                    </p:set>
                                    <p:animEffect transition="in" filter="fade">
                                      <p:cBhvr>
                                        <p:cTn id="142" dur="500"/>
                                        <p:tgtEl>
                                          <p:spTgt spid="21"/>
                                        </p:tgtEl>
                                      </p:cBhvr>
                                    </p:animEffect>
                                  </p:childTnLst>
                                </p:cTn>
                              </p:par>
                            </p:childTnLst>
                          </p:cTn>
                        </p:par>
                        <p:par>
                          <p:cTn id="143" fill="hold">
                            <p:stCondLst>
                              <p:cond delay="3500"/>
                            </p:stCondLst>
                            <p:childTnLst>
                              <p:par>
                                <p:cTn id="144" presetID="10" presetClass="entr" presetSubtype="0" fill="hold" grpId="0" nodeType="afterEffect">
                                  <p:stCondLst>
                                    <p:cond delay="0"/>
                                  </p:stCondLst>
                                  <p:childTnLst>
                                    <p:set>
                                      <p:cBhvr>
                                        <p:cTn id="145" dur="1" fill="hold">
                                          <p:stCondLst>
                                            <p:cond delay="0"/>
                                          </p:stCondLst>
                                        </p:cTn>
                                        <p:tgtEl>
                                          <p:spTgt spid="32"/>
                                        </p:tgtEl>
                                        <p:attrNameLst>
                                          <p:attrName>style.visibility</p:attrName>
                                        </p:attrNameLst>
                                      </p:cBhvr>
                                      <p:to>
                                        <p:strVal val="visible"/>
                                      </p:to>
                                    </p:set>
                                    <p:animEffect transition="in" filter="fade">
                                      <p:cBhvr>
                                        <p:cTn id="146" dur="500"/>
                                        <p:tgtEl>
                                          <p:spTgt spid="32"/>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33"/>
                                        </p:tgtEl>
                                        <p:attrNameLst>
                                          <p:attrName>style.visibility</p:attrName>
                                        </p:attrNameLst>
                                      </p:cBhvr>
                                      <p:to>
                                        <p:strVal val="visible"/>
                                      </p:to>
                                    </p:set>
                                    <p:animEffect transition="in" filter="fade">
                                      <p:cBhvr>
                                        <p:cTn id="149" dur="500"/>
                                        <p:tgtEl>
                                          <p:spTgt spid="33"/>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34"/>
                                        </p:tgtEl>
                                        <p:attrNameLst>
                                          <p:attrName>style.visibility</p:attrName>
                                        </p:attrNameLst>
                                      </p:cBhvr>
                                      <p:to>
                                        <p:strVal val="visible"/>
                                      </p:to>
                                    </p:set>
                                    <p:animEffect transition="in" filter="fade">
                                      <p:cBhvr>
                                        <p:cTn id="152" dur="500"/>
                                        <p:tgtEl>
                                          <p:spTgt spid="34"/>
                                        </p:tgtEl>
                                      </p:cBhvr>
                                    </p:animEffect>
                                  </p:childTnLst>
                                </p:cTn>
                              </p:par>
                              <p:par>
                                <p:cTn id="153" presetID="10" presetClass="entr" presetSubtype="0" fill="hold" nodeType="withEffect">
                                  <p:stCondLst>
                                    <p:cond delay="0"/>
                                  </p:stCondLst>
                                  <p:childTnLst>
                                    <p:set>
                                      <p:cBhvr>
                                        <p:cTn id="154" dur="1" fill="hold">
                                          <p:stCondLst>
                                            <p:cond delay="0"/>
                                          </p:stCondLst>
                                        </p:cTn>
                                        <p:tgtEl>
                                          <p:spTgt spid="55"/>
                                        </p:tgtEl>
                                        <p:attrNameLst>
                                          <p:attrName>style.visibility</p:attrName>
                                        </p:attrNameLst>
                                      </p:cBhvr>
                                      <p:to>
                                        <p:strVal val="visible"/>
                                      </p:to>
                                    </p:set>
                                    <p:animEffect transition="in" filter="fade">
                                      <p:cBhvr>
                                        <p:cTn id="155" dur="500"/>
                                        <p:tgtEl>
                                          <p:spTgt spid="55"/>
                                        </p:tgtEl>
                                      </p:cBhvr>
                                    </p:animEffect>
                                  </p:childTnLst>
                                </p:cTn>
                              </p:par>
                              <p:par>
                                <p:cTn id="156" presetID="10" presetClass="entr" presetSubtype="0" fill="hold" nodeType="withEffect">
                                  <p:stCondLst>
                                    <p:cond delay="0"/>
                                  </p:stCondLst>
                                  <p:childTnLst>
                                    <p:set>
                                      <p:cBhvr>
                                        <p:cTn id="157" dur="1" fill="hold">
                                          <p:stCondLst>
                                            <p:cond delay="0"/>
                                          </p:stCondLst>
                                        </p:cTn>
                                        <p:tgtEl>
                                          <p:spTgt spid="57"/>
                                        </p:tgtEl>
                                        <p:attrNameLst>
                                          <p:attrName>style.visibility</p:attrName>
                                        </p:attrNameLst>
                                      </p:cBhvr>
                                      <p:to>
                                        <p:strVal val="visible"/>
                                      </p:to>
                                    </p:set>
                                    <p:animEffect transition="in" filter="fade">
                                      <p:cBhvr>
                                        <p:cTn id="158" dur="500"/>
                                        <p:tgtEl>
                                          <p:spTgt spid="57"/>
                                        </p:tgtEl>
                                      </p:cBhvr>
                                    </p:animEffect>
                                  </p:childTnLst>
                                </p:cTn>
                              </p:par>
                              <p:par>
                                <p:cTn id="159" presetID="10" presetClass="entr" presetSubtype="0" fill="hold" nodeType="withEffect">
                                  <p:stCondLst>
                                    <p:cond delay="0"/>
                                  </p:stCondLst>
                                  <p:childTnLst>
                                    <p:set>
                                      <p:cBhvr>
                                        <p:cTn id="160" dur="1" fill="hold">
                                          <p:stCondLst>
                                            <p:cond delay="0"/>
                                          </p:stCondLst>
                                        </p:cTn>
                                        <p:tgtEl>
                                          <p:spTgt spid="59"/>
                                        </p:tgtEl>
                                        <p:attrNameLst>
                                          <p:attrName>style.visibility</p:attrName>
                                        </p:attrNameLst>
                                      </p:cBhvr>
                                      <p:to>
                                        <p:strVal val="visible"/>
                                      </p:to>
                                    </p:set>
                                    <p:animEffect transition="in" filter="fade">
                                      <p:cBhvr>
                                        <p:cTn id="161" dur="500"/>
                                        <p:tgtEl>
                                          <p:spTgt spid="59"/>
                                        </p:tgtEl>
                                      </p:cBhvr>
                                    </p:animEffect>
                                  </p:childTnLst>
                                </p:cTn>
                              </p:par>
                            </p:childTnLst>
                          </p:cTn>
                        </p:par>
                        <p:par>
                          <p:cTn id="162" fill="hold">
                            <p:stCondLst>
                              <p:cond delay="4000"/>
                            </p:stCondLst>
                            <p:childTnLst>
                              <p:par>
                                <p:cTn id="163" presetID="10" presetClass="entr" presetSubtype="0" fill="hold" grpId="0" nodeType="afterEffect">
                                  <p:stCondLst>
                                    <p:cond delay="0"/>
                                  </p:stCondLst>
                                  <p:childTnLst>
                                    <p:set>
                                      <p:cBhvr>
                                        <p:cTn id="164" dur="1" fill="hold">
                                          <p:stCondLst>
                                            <p:cond delay="0"/>
                                          </p:stCondLst>
                                        </p:cTn>
                                        <p:tgtEl>
                                          <p:spTgt spid="71"/>
                                        </p:tgtEl>
                                        <p:attrNameLst>
                                          <p:attrName>style.visibility</p:attrName>
                                        </p:attrNameLst>
                                      </p:cBhvr>
                                      <p:to>
                                        <p:strVal val="visible"/>
                                      </p:to>
                                    </p:set>
                                    <p:animEffect transition="in" filter="fade">
                                      <p:cBhvr>
                                        <p:cTn id="165" dur="500"/>
                                        <p:tgtEl>
                                          <p:spTgt spid="71"/>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72"/>
                                        </p:tgtEl>
                                        <p:attrNameLst>
                                          <p:attrName>style.visibility</p:attrName>
                                        </p:attrNameLst>
                                      </p:cBhvr>
                                      <p:to>
                                        <p:strVal val="visible"/>
                                      </p:to>
                                    </p:set>
                                    <p:animEffect transition="in" filter="fade">
                                      <p:cBhvr>
                                        <p:cTn id="168" dur="500"/>
                                        <p:tgtEl>
                                          <p:spTgt spid="72"/>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73"/>
                                        </p:tgtEl>
                                        <p:attrNameLst>
                                          <p:attrName>style.visibility</p:attrName>
                                        </p:attrNameLst>
                                      </p:cBhvr>
                                      <p:to>
                                        <p:strVal val="visible"/>
                                      </p:to>
                                    </p:set>
                                    <p:animEffect transition="in" filter="fade">
                                      <p:cBhvr>
                                        <p:cTn id="17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61" grpId="0"/>
      <p:bldP spid="62" grpId="0"/>
      <p:bldP spid="63" grpId="0"/>
      <p:bldP spid="64" grpId="0"/>
      <p:bldP spid="65" grpId="0"/>
      <p:bldP spid="66" grpId="0"/>
      <p:bldP spid="67" grpId="0"/>
      <p:bldP spid="68" grpId="0"/>
      <p:bldP spid="69" grpId="0"/>
      <p:bldP spid="70" grpId="0"/>
      <p:bldP spid="71" grpId="0"/>
      <p:bldP spid="72" grpId="0"/>
      <p:bldP spid="7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5E93"/>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8583384" cy="7295876"/>
          </a:xfrm>
          <a:custGeom>
            <a:avLst/>
            <a:gdLst/>
            <a:ahLst/>
            <a:cxnLst/>
            <a:rect l="l" t="t" r="r" b="b"/>
            <a:pathLst>
              <a:path w="8583384" h="7295876">
                <a:moveTo>
                  <a:pt x="0" y="0"/>
                </a:moveTo>
                <a:lnTo>
                  <a:pt x="8583384" y="0"/>
                </a:lnTo>
                <a:lnTo>
                  <a:pt x="8583384" y="7295876"/>
                </a:lnTo>
                <a:lnTo>
                  <a:pt x="0" y="7295876"/>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a:spLocks noGrp="1" noRot="1" noMove="1" noResize="1" noEditPoints="1" noAdjustHandles="1" noChangeArrowheads="1" noChangeShapeType="1"/>
          </p:cNvSpPr>
          <p:nvPr/>
        </p:nvSpPr>
        <p:spPr>
          <a:xfrm rot="-10800000">
            <a:off x="10289260" y="3488071"/>
            <a:ext cx="7998740" cy="6798929"/>
          </a:xfrm>
          <a:custGeom>
            <a:avLst/>
            <a:gdLst/>
            <a:ahLst/>
            <a:cxnLst/>
            <a:rect l="l" t="t" r="r" b="b"/>
            <a:pathLst>
              <a:path w="7998740" h="6798929">
                <a:moveTo>
                  <a:pt x="0" y="0"/>
                </a:moveTo>
                <a:lnTo>
                  <a:pt x="7998740" y="0"/>
                </a:lnTo>
                <a:lnTo>
                  <a:pt x="7998740" y="6798929"/>
                </a:lnTo>
                <a:lnTo>
                  <a:pt x="0" y="6798929"/>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a:grpSpLocks noGrp="1" noUngrp="1" noRot="1" noMove="1" noResize="1"/>
          </p:cNvGrpSpPr>
          <p:nvPr/>
        </p:nvGrpSpPr>
        <p:grpSpPr>
          <a:xfrm>
            <a:off x="342020" y="321743"/>
            <a:ext cx="17603961" cy="9643513"/>
            <a:chOff x="0" y="0"/>
            <a:chExt cx="2770626" cy="1517759"/>
          </a:xfrm>
        </p:grpSpPr>
        <p:sp>
          <p:nvSpPr>
            <p:cNvPr id="5" name="Freeform 5"/>
            <p:cNvSpPr>
              <a:spLocks noGrp="1" noRot="1" noMove="1" noResize="1" noEditPoints="1" noAdjustHandles="1" noChangeArrowheads="1" noChangeShapeType="1"/>
            </p:cNvSpPr>
            <p:nvPr/>
          </p:nvSpPr>
          <p:spPr>
            <a:xfrm>
              <a:off x="0" y="0"/>
              <a:ext cx="2770626" cy="1517759"/>
            </a:xfrm>
            <a:custGeom>
              <a:avLst/>
              <a:gdLst/>
              <a:ahLst/>
              <a:cxnLst/>
              <a:rect l="l" t="t" r="r" b="b"/>
              <a:pathLst>
                <a:path w="2770626" h="1517759">
                  <a:moveTo>
                    <a:pt x="0" y="0"/>
                  </a:moveTo>
                  <a:lnTo>
                    <a:pt x="2770626" y="0"/>
                  </a:lnTo>
                  <a:lnTo>
                    <a:pt x="2770626" y="1517759"/>
                  </a:lnTo>
                  <a:lnTo>
                    <a:pt x="0" y="1517759"/>
                  </a:lnTo>
                  <a:close/>
                </a:path>
              </a:pathLst>
            </a:custGeom>
            <a:solidFill>
              <a:srgbClr val="FFFFFF"/>
            </a:solidFill>
          </p:spPr>
          <p:txBody>
            <a:bodyPr/>
            <a:lstStyle/>
            <a:p>
              <a:endParaRPr lang="en-GB"/>
            </a:p>
          </p:txBody>
        </p:sp>
      </p:grpSp>
      <p:graphicFrame>
        <p:nvGraphicFramePr>
          <p:cNvPr id="7" name="Table 7"/>
          <p:cNvGraphicFramePr>
            <a:graphicFrameLocks noGrp="1"/>
          </p:cNvGraphicFramePr>
          <p:nvPr>
            <p:extLst>
              <p:ext uri="{D42A27DB-BD31-4B8C-83A1-F6EECF244321}">
                <p14:modId xmlns:p14="http://schemas.microsoft.com/office/powerpoint/2010/main" val="2744854270"/>
              </p:ext>
            </p:extLst>
          </p:nvPr>
        </p:nvGraphicFramePr>
        <p:xfrm>
          <a:off x="1028700" y="2400300"/>
          <a:ext cx="10316710" cy="5610226"/>
        </p:xfrm>
        <a:graphic>
          <a:graphicData uri="http://schemas.openxmlformats.org/drawingml/2006/table">
            <a:tbl>
              <a:tblPr/>
              <a:tblGrid>
                <a:gridCol w="3784231">
                  <a:extLst>
                    <a:ext uri="{9D8B030D-6E8A-4147-A177-3AD203B41FA5}">
                      <a16:colId xmlns:a16="http://schemas.microsoft.com/office/drawing/2014/main" val="20000"/>
                    </a:ext>
                  </a:extLst>
                </a:gridCol>
                <a:gridCol w="2081438">
                  <a:extLst>
                    <a:ext uri="{9D8B030D-6E8A-4147-A177-3AD203B41FA5}">
                      <a16:colId xmlns:a16="http://schemas.microsoft.com/office/drawing/2014/main" val="20001"/>
                    </a:ext>
                  </a:extLst>
                </a:gridCol>
                <a:gridCol w="2260592">
                  <a:extLst>
                    <a:ext uri="{9D8B030D-6E8A-4147-A177-3AD203B41FA5}">
                      <a16:colId xmlns:a16="http://schemas.microsoft.com/office/drawing/2014/main" val="20002"/>
                    </a:ext>
                  </a:extLst>
                </a:gridCol>
                <a:gridCol w="2190449">
                  <a:extLst>
                    <a:ext uri="{9D8B030D-6E8A-4147-A177-3AD203B41FA5}">
                      <a16:colId xmlns:a16="http://schemas.microsoft.com/office/drawing/2014/main" val="20003"/>
                    </a:ext>
                  </a:extLst>
                </a:gridCol>
              </a:tblGrid>
              <a:tr h="1505650">
                <a:tc>
                  <a:txBody>
                    <a:bodyPr/>
                    <a:lstStyle/>
                    <a:p>
                      <a:pPr algn="ctr">
                        <a:lnSpc>
                          <a:spcPts val="3919"/>
                        </a:lnSpc>
                        <a:defRPr/>
                      </a:pPr>
                      <a:r>
                        <a:rPr lang="en-US" sz="2799">
                          <a:solidFill>
                            <a:srgbClr val="FFFFFF"/>
                          </a:solidFill>
                          <a:latin typeface="Lato 1 Bold"/>
                          <a:ea typeface="Lato 1 Bold"/>
                          <a:cs typeface="Lato 1 Bold"/>
                          <a:sym typeface="Lato 1 Bold"/>
                        </a:rPr>
                        <a:t>Job opportunity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A8A8"/>
                    </a:solidFill>
                  </a:tcPr>
                </a:tc>
                <a:tc>
                  <a:txBody>
                    <a:bodyPr/>
                    <a:lstStyle/>
                    <a:p>
                      <a:pPr algn="ctr">
                        <a:lnSpc>
                          <a:spcPts val="3919"/>
                        </a:lnSpc>
                        <a:defRPr/>
                      </a:pPr>
                      <a:r>
                        <a:rPr lang="en-US" sz="2799">
                          <a:solidFill>
                            <a:srgbClr val="FFFFFF"/>
                          </a:solidFill>
                          <a:latin typeface="Lato 1 Bold"/>
                          <a:ea typeface="Lato 1 Bold"/>
                          <a:cs typeface="Lato 1 Bold"/>
                          <a:sym typeface="Lato 1 Bold"/>
                        </a:rPr>
                        <a:t>Closing date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A8A8"/>
                    </a:solidFill>
                  </a:tcPr>
                </a:tc>
                <a:tc>
                  <a:txBody>
                    <a:bodyPr/>
                    <a:lstStyle/>
                    <a:p>
                      <a:pPr algn="ctr">
                        <a:lnSpc>
                          <a:spcPts val="3919"/>
                        </a:lnSpc>
                        <a:defRPr/>
                      </a:pPr>
                      <a:r>
                        <a:rPr lang="en-US" sz="2799">
                          <a:solidFill>
                            <a:srgbClr val="FFFFFF"/>
                          </a:solidFill>
                          <a:latin typeface="Lato 1 Bold"/>
                          <a:ea typeface="Lato 1 Bold"/>
                          <a:cs typeface="Lato 1 Bold"/>
                          <a:sym typeface="Lato 1 Bold"/>
                        </a:rPr>
                        <a:t>Weekly salary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A8A8"/>
                    </a:solidFill>
                  </a:tcPr>
                </a:tc>
                <a:tc>
                  <a:txBody>
                    <a:bodyPr/>
                    <a:lstStyle/>
                    <a:p>
                      <a:pPr algn="ctr">
                        <a:lnSpc>
                          <a:spcPts val="3919"/>
                        </a:lnSpc>
                        <a:defRPr/>
                      </a:pPr>
                      <a:r>
                        <a:rPr lang="en-US" sz="2799">
                          <a:solidFill>
                            <a:srgbClr val="FFFFFF"/>
                          </a:solidFill>
                          <a:latin typeface="Lato 1 Bold"/>
                          <a:ea typeface="Lato 1 Bold"/>
                          <a:cs typeface="Lato 1 Bold"/>
                          <a:sym typeface="Lato 1 Bold"/>
                        </a:rPr>
                        <a:t>Annual salary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A8A8"/>
                    </a:solidFill>
                  </a:tcPr>
                </a:tc>
                <a:extLst>
                  <a:ext uri="{0D108BD9-81ED-4DB2-BD59-A6C34878D82A}">
                    <a16:rowId xmlns:a16="http://schemas.microsoft.com/office/drawing/2014/main" val="10000"/>
                  </a:ext>
                </a:extLst>
              </a:tr>
              <a:tr h="1026144">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a:t>
                      </a:r>
                      <a:r>
                        <a:rPr lang="en-US" sz="2500" err="1">
                          <a:highlight>
                            <a:srgbClr val="FFFF00"/>
                          </a:highlight>
                          <a:latin typeface="Lato" panose="020F0502020204030203" pitchFamily="34" charset="0"/>
                          <a:ea typeface="Lato" panose="020F0502020204030203" pitchFamily="34" charset="0"/>
                          <a:cs typeface="Lato" panose="020F0502020204030203" pitchFamily="34" charset="0"/>
                        </a:rPr>
                        <a:t>xx,xxx</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26144">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2468"/>
                        </a:lnSpc>
                        <a:spcBef>
                          <a:spcPts val="0"/>
                        </a:spcBef>
                        <a:spcAft>
                          <a:spcPts val="0"/>
                        </a:spcAft>
                        <a:buClrTx/>
                        <a:buSzTx/>
                        <a:buFontTx/>
                        <a:buNone/>
                        <a:tabLst/>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a:t>
                      </a:r>
                      <a:r>
                        <a:rPr lang="en-US" sz="2500" err="1">
                          <a:highlight>
                            <a:srgbClr val="FFFF00"/>
                          </a:highlight>
                          <a:latin typeface="Lato" panose="020F0502020204030203" pitchFamily="34" charset="0"/>
                          <a:ea typeface="Lato" panose="020F0502020204030203" pitchFamily="34" charset="0"/>
                          <a:cs typeface="Lato" panose="020F0502020204030203" pitchFamily="34" charset="0"/>
                        </a:rPr>
                        <a:t>xx,xxx</a:t>
                      </a:r>
                      <a:endParaRPr lang="en-US" sz="2500">
                        <a:highlight>
                          <a:srgbClr val="FFFF00"/>
                        </a:highlight>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26144">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2468"/>
                        </a:lnSpc>
                        <a:spcBef>
                          <a:spcPts val="0"/>
                        </a:spcBef>
                        <a:spcAft>
                          <a:spcPts val="0"/>
                        </a:spcAft>
                        <a:buClrTx/>
                        <a:buSzTx/>
                        <a:buFontTx/>
                        <a:buNone/>
                        <a:tabLst/>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a:t>
                      </a:r>
                      <a:r>
                        <a:rPr lang="en-US" sz="2500" err="1">
                          <a:highlight>
                            <a:srgbClr val="FFFF00"/>
                          </a:highlight>
                          <a:latin typeface="Lato" panose="020F0502020204030203" pitchFamily="34" charset="0"/>
                          <a:ea typeface="Lato" panose="020F0502020204030203" pitchFamily="34" charset="0"/>
                          <a:cs typeface="Lato" panose="020F0502020204030203" pitchFamily="34" charset="0"/>
                        </a:rPr>
                        <a:t>xx,xxx</a:t>
                      </a:r>
                      <a:endParaRPr lang="en-US" sz="2500">
                        <a:highlight>
                          <a:srgbClr val="FFFF00"/>
                        </a:highlight>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26144">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68"/>
                        </a:lnSpc>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Text</a:t>
                      </a:r>
                      <a:endParaRPr lang="en-US" sz="2500">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2468"/>
                        </a:lnSpc>
                        <a:spcBef>
                          <a:spcPts val="0"/>
                        </a:spcBef>
                        <a:spcAft>
                          <a:spcPts val="0"/>
                        </a:spcAft>
                        <a:buClrTx/>
                        <a:buSzTx/>
                        <a:buFontTx/>
                        <a:buNone/>
                        <a:tabLst/>
                        <a:defRPr/>
                      </a:pPr>
                      <a:r>
                        <a:rPr lang="en-US" sz="2500">
                          <a:highlight>
                            <a:srgbClr val="FFFF00"/>
                          </a:highlight>
                          <a:latin typeface="Lato" panose="020F0502020204030203" pitchFamily="34" charset="0"/>
                          <a:ea typeface="Lato" panose="020F0502020204030203" pitchFamily="34" charset="0"/>
                          <a:cs typeface="Lato" panose="020F0502020204030203" pitchFamily="34" charset="0"/>
                        </a:rPr>
                        <a:t>£</a:t>
                      </a:r>
                      <a:r>
                        <a:rPr lang="en-US" sz="2500" err="1">
                          <a:highlight>
                            <a:srgbClr val="FFFF00"/>
                          </a:highlight>
                          <a:latin typeface="Lato" panose="020F0502020204030203" pitchFamily="34" charset="0"/>
                          <a:ea typeface="Lato" panose="020F0502020204030203" pitchFamily="34" charset="0"/>
                          <a:cs typeface="Lato" panose="020F0502020204030203" pitchFamily="34" charset="0"/>
                        </a:rPr>
                        <a:t>xx,xxx</a:t>
                      </a:r>
                      <a:endParaRPr lang="en-US" sz="2500">
                        <a:highlight>
                          <a:srgbClr val="FFFF00"/>
                        </a:highlight>
                        <a:latin typeface="Lato" panose="020F0502020204030203" pitchFamily="34" charset="0"/>
                        <a:ea typeface="Lato" panose="020F0502020204030203" pitchFamily="34" charset="0"/>
                        <a:cs typeface="Lato" panose="020F0502020204030203" pitchFamily="3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Freeform 8"/>
          <p:cNvSpPr/>
          <p:nvPr/>
        </p:nvSpPr>
        <p:spPr>
          <a:xfrm>
            <a:off x="12339299" y="2700243"/>
            <a:ext cx="4661774" cy="5010339"/>
          </a:xfrm>
          <a:custGeom>
            <a:avLst/>
            <a:gdLst/>
            <a:ahLst/>
            <a:cxnLst/>
            <a:rect l="l" t="t" r="r" b="b"/>
            <a:pathLst>
              <a:path w="4661774" h="5010339">
                <a:moveTo>
                  <a:pt x="0" y="0"/>
                </a:moveTo>
                <a:lnTo>
                  <a:pt x="4661774" y="0"/>
                </a:lnTo>
                <a:lnTo>
                  <a:pt x="4661774" y="5010339"/>
                </a:lnTo>
                <a:lnTo>
                  <a:pt x="0" y="5010339"/>
                </a:lnTo>
                <a:lnTo>
                  <a:pt x="0" y="0"/>
                </a:lnTo>
                <a:close/>
              </a:path>
            </a:pathLst>
          </a:custGeom>
          <a:blipFill>
            <a:blip r:embed="rId5"/>
            <a:stretch>
              <a:fillRect l="-33404" r="-27609"/>
            </a:stretch>
          </a:blipFill>
        </p:spPr>
        <p:txBody>
          <a:bodyPr/>
          <a:lstStyle/>
          <a:p>
            <a:endParaRPr lang="en-GB"/>
          </a:p>
        </p:txBody>
      </p:sp>
      <p:sp>
        <p:nvSpPr>
          <p:cNvPr id="9" name="TextBox 9"/>
          <p:cNvSpPr txBox="1"/>
          <p:nvPr/>
        </p:nvSpPr>
        <p:spPr>
          <a:xfrm>
            <a:off x="1028258" y="1011632"/>
            <a:ext cx="13961406" cy="761999"/>
          </a:xfrm>
          <a:prstGeom prst="rect">
            <a:avLst/>
          </a:prstGeom>
        </p:spPr>
        <p:txBody>
          <a:bodyPr lIns="0" tIns="0" rIns="0" bIns="0" rtlCol="0" anchor="t">
            <a:spAutoFit/>
          </a:bodyPr>
          <a:lstStyle/>
          <a:p>
            <a:pPr algn="l">
              <a:lnSpc>
                <a:spcPts val="5249"/>
              </a:lnSpc>
            </a:pPr>
            <a:r>
              <a:rPr lang="en-US" sz="6999">
                <a:solidFill>
                  <a:srgbClr val="010A4F"/>
                </a:solidFill>
                <a:latin typeface="Lato 1 Bold"/>
                <a:ea typeface="Lato 1 Bold"/>
                <a:cs typeface="Lato 1 Bold"/>
                <a:sym typeface="Lato 1 Bold"/>
              </a:rPr>
              <a:t>Apprenticeships in the local area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A21B10B1F77E4DBB3FEC89CDDA334C" ma:contentTypeVersion="4" ma:contentTypeDescription="Create a new document." ma:contentTypeScope="" ma:versionID="920e4e8b09da583ce90f7f9f925aa910">
  <xsd:schema xmlns:xsd="http://www.w3.org/2001/XMLSchema" xmlns:xs="http://www.w3.org/2001/XMLSchema" xmlns:p="http://schemas.microsoft.com/office/2006/metadata/properties" xmlns:ns2="e5183115-1f8a-4670-b78d-eb722d163e6b" targetNamespace="http://schemas.microsoft.com/office/2006/metadata/properties" ma:root="true" ma:fieldsID="be883d2bb83876e7db3caf9c9bb58d65" ns2:_="">
    <xsd:import namespace="e5183115-1f8a-4670-b78d-eb722d163e6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183115-1f8a-4670-b78d-eb722d163e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361CC3-6567-4A2B-977C-D5055BA65C76}">
  <ds:schemaRefs>
    <ds:schemaRef ds:uri="01cdd075-c344-4c65-8551-ba9dc45e0196"/>
    <ds:schemaRef ds:uri="231ddbce-ef61-4b4e-8a74-4a6e3b7c0efb"/>
    <ds:schemaRef ds:uri="6c2c260b-7b8b-4528-a165-310b68aa19c0"/>
    <ds:schemaRef ds:uri="bdacb442-bfc7-44df-9acc-2a4df8c8cb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C77897-D4C9-4038-9ED1-DCEFBA24DF03}">
  <ds:schemaRefs>
    <ds:schemaRef ds:uri="e5183115-1f8a-4670-b78d-eb722d163e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A26ACC3-8F09-450F-A04A-0895C9E158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17</Slides>
  <Notes>16</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Apprenticeship Assembly_Students</dc:title>
  <dc:creator>Lucy Springett</dc:creator>
  <cp:revision>4</cp:revision>
  <dcterms:created xsi:type="dcterms:W3CDTF">2006-08-16T00:00:00Z</dcterms:created>
  <dcterms:modified xsi:type="dcterms:W3CDTF">2025-09-09T10:03:29Z</dcterms:modified>
  <dc:identifier>DAGOp3YqO8U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0x01010026A21B10B1F77E4DBB3FEC89CDDA334C</vt:lpwstr>
  </property>
  <property fmtid="{D5CDD505-2E9C-101B-9397-08002B2CF9AE}" pid="3" name="MediaServiceImageTags">
    <vt:lpwstr/>
  </property>
</Properties>
</file>