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51"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81076"/>
            <a:ext cx="10363200" cy="1470025"/>
          </a:xfrm>
        </p:spPr>
        <p:txBody>
          <a:bodyPr>
            <a:noAutofit/>
          </a:bodyPr>
          <a:lstStyle>
            <a:lvl1pPr algn="l">
              <a:defRPr lang="en-GB" sz="5400" b="1" kern="1200" noProof="0" dirty="0" smtClean="0">
                <a:solidFill>
                  <a:srgbClr val="104F75"/>
                </a:solidFill>
                <a:latin typeface="+mj-lt"/>
                <a:ea typeface="+mn-ea"/>
                <a:cs typeface="+mn-cs"/>
              </a:defRPr>
            </a:lvl1pPr>
          </a:lstStyle>
          <a:p>
            <a:r>
              <a:rPr lang="en-US"/>
              <a:t>Click to edit Master title style</a:t>
            </a:r>
            <a:endParaRPr lang="en-GB"/>
          </a:p>
        </p:txBody>
      </p:sp>
      <p:sp>
        <p:nvSpPr>
          <p:cNvPr id="3" name="Subtitle 2"/>
          <p:cNvSpPr>
            <a:spLocks noGrp="1"/>
          </p:cNvSpPr>
          <p:nvPr>
            <p:ph type="subTitle" idx="1"/>
          </p:nvPr>
        </p:nvSpPr>
        <p:spPr>
          <a:xfrm>
            <a:off x="911424" y="2924944"/>
            <a:ext cx="8534400" cy="1752600"/>
          </a:xfrm>
        </p:spPr>
        <p:txBody>
          <a:bodyPr>
            <a:noAutofit/>
          </a:bodyPr>
          <a:lstStyle>
            <a:lvl1pPr marL="0" indent="0" algn="l">
              <a:buNone/>
              <a:defRPr sz="2000" b="1">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61702AF6-CAED-4DB5-8B8D-EBF2DD70CCC1}" type="datetime1">
              <a:rPr lang="en-GB" smtClean="0"/>
              <a:t>14/11/2019</a:t>
            </a:fld>
            <a:endParaRPr lang="en-GB"/>
          </a:p>
        </p:txBody>
      </p:sp>
      <p:sp>
        <p:nvSpPr>
          <p:cNvPr id="13"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4"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4206058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564DB9F5-F96D-47EE-979E-BC2D69C4750B}" type="datetime1">
              <a:rPr lang="en-GB" smtClean="0"/>
              <a:t>14/11/2019</a:t>
            </a:fld>
            <a:endParaRPr lang="en-GB"/>
          </a:p>
        </p:txBody>
      </p:sp>
      <p:sp>
        <p:nvSpPr>
          <p:cNvPr id="6"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7"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841524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2284" y="335920"/>
            <a:ext cx="10367433" cy="645155"/>
          </a:xfrm>
        </p:spPr>
        <p:txBody>
          <a:bodyPr vert="horz" lIns="91440" tIns="45720" rIns="91440" bIns="45720" rtlCol="0" anchor="ctr">
            <a:noAutofit/>
          </a:bodyPr>
          <a:lstStyle>
            <a:lvl1pPr>
              <a:defRPr lang="en-GB" dirty="0"/>
            </a:lvl1pPr>
          </a:lstStyle>
          <a:p>
            <a:pPr lvl="0"/>
            <a:r>
              <a:rPr lang="en-US"/>
              <a:t>Click to edit Master title style</a:t>
            </a:r>
            <a:endParaRPr lang="en-GB"/>
          </a:p>
        </p:txBody>
      </p:sp>
      <p:sp>
        <p:nvSpPr>
          <p:cNvPr id="3" name="Picture Placeholder 2"/>
          <p:cNvSpPr>
            <a:spLocks noGrp="1"/>
          </p:cNvSpPr>
          <p:nvPr>
            <p:ph type="pic" idx="1"/>
          </p:nvPr>
        </p:nvSpPr>
        <p:spPr>
          <a:xfrm>
            <a:off x="2496361" y="1187203"/>
            <a:ext cx="7008779" cy="4112369"/>
          </a:xfrm>
          <a:ln>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51584" y="5445572"/>
            <a:ext cx="7315200" cy="3596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3"/>
          <p:cNvSpPr>
            <a:spLocks noGrp="1"/>
          </p:cNvSpPr>
          <p:nvPr>
            <p:ph type="dt" sz="half" idx="10"/>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7C6B7750-AF17-4973-A725-B477EFA3564A}" type="datetime1">
              <a:rPr lang="en-GB" smtClean="0"/>
              <a:t>14/11/2019</a:t>
            </a:fld>
            <a:endParaRPr lang="en-GB"/>
          </a:p>
        </p:txBody>
      </p:sp>
      <p:sp>
        <p:nvSpPr>
          <p:cNvPr id="9"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0"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4291475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F9F0C0-8BE6-4AF5-BC20-4F128E77369F}" type="datetime1">
              <a:rPr lang="en-GB" smtClean="0"/>
              <a:t>14/11/2019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DB98E5A-76C0-453E-B1E0-BC4AB04722D5}" type="slidenum">
              <a:rPr lang="en-GB" smtClean="0"/>
              <a:pPr/>
              <a:t>‹#›</a:t>
            </a:fld>
            <a:endParaRPr lang="en-GB"/>
          </a:p>
        </p:txBody>
      </p:sp>
    </p:spTree>
    <p:extLst>
      <p:ext uri="{BB962C8B-B14F-4D97-AF65-F5344CB8AC3E}">
        <p14:creationId xmlns:p14="http://schemas.microsoft.com/office/powerpoint/2010/main" val="413601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2285" y="333375"/>
            <a:ext cx="10367433" cy="647701"/>
          </a:xfrm>
        </p:spPr>
        <p:txBody>
          <a:bodyPr/>
          <a:lstStyle/>
          <a:p>
            <a:r>
              <a:rPr lang="en-US"/>
              <a:t>Click to edit Master title style</a:t>
            </a:r>
            <a:endParaRPr lang="en-GB"/>
          </a:p>
        </p:txBody>
      </p:sp>
      <p:sp>
        <p:nvSpPr>
          <p:cNvPr id="3" name="Content Placeholder 2"/>
          <p:cNvSpPr>
            <a:spLocks noGrp="1"/>
          </p:cNvSpPr>
          <p:nvPr>
            <p:ph idx="1"/>
          </p:nvPr>
        </p:nvSpPr>
        <p:spPr>
          <a:xfrm>
            <a:off x="912284" y="1196977"/>
            <a:ext cx="10367433" cy="4679949"/>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5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7"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49DACF98-CF5C-4AD3-A7A0-BC630A8C38EB}" type="datetime1">
              <a:rPr lang="en-GB" smtClean="0"/>
              <a:t>14/11/2019</a:t>
            </a:fld>
            <a:endParaRPr lang="en-GB"/>
          </a:p>
        </p:txBody>
      </p:sp>
      <p:sp>
        <p:nvSpPr>
          <p:cNvPr id="8"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9"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183650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5229" y="981076"/>
            <a:ext cx="10367433" cy="1253337"/>
          </a:xfrm>
        </p:spPr>
        <p:txBody>
          <a:bodyPr anchor="t"/>
          <a:lstStyle>
            <a:lvl1pPr algn="l">
              <a:defRPr sz="4000" b="1" cap="none" baseline="0"/>
            </a:lvl1pPr>
          </a:lstStyle>
          <a:p>
            <a:r>
              <a:rPr lang="en-US"/>
              <a:t>Click to edit Master title style</a:t>
            </a:r>
            <a:endParaRPr lang="en-GB"/>
          </a:p>
        </p:txBody>
      </p:sp>
      <p:sp>
        <p:nvSpPr>
          <p:cNvPr id="3" name="Text Placeholder 2"/>
          <p:cNvSpPr>
            <a:spLocks noGrp="1"/>
          </p:cNvSpPr>
          <p:nvPr>
            <p:ph type="body" idx="1"/>
          </p:nvPr>
        </p:nvSpPr>
        <p:spPr>
          <a:xfrm>
            <a:off x="921480" y="2420889"/>
            <a:ext cx="10367433" cy="1500187"/>
          </a:xfrm>
        </p:spPr>
        <p:txBody>
          <a:bodyPr anchor="t" anchorCtr="0"/>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68674DFD-3462-472C-BF6B-2CFCBD16FA7C}" type="datetime1">
              <a:rPr lang="en-GB" smtClean="0"/>
              <a:t>14/11/2019</a:t>
            </a:fld>
            <a:endParaRPr lang="en-GB"/>
          </a:p>
        </p:txBody>
      </p:sp>
      <p:sp>
        <p:nvSpPr>
          <p:cNvPr id="8"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9"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1836319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3" y="1196975"/>
            <a:ext cx="5082116" cy="4679950"/>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6197600" y="1196975"/>
            <a:ext cx="5082117" cy="4679950"/>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8" name="Date Placeholder 3"/>
          <p:cNvSpPr>
            <a:spLocks noGrp="1"/>
          </p:cNvSpPr>
          <p:nvPr>
            <p:ph type="dt" sz="half" idx="10"/>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6DAC5F8E-136E-42F6-BB76-3FC1B9D1BB44}" type="datetime1">
              <a:rPr lang="en-GB" smtClean="0"/>
              <a:t>14/11/2019</a:t>
            </a:fld>
            <a:endParaRPr lang="en-GB"/>
          </a:p>
        </p:txBody>
      </p:sp>
      <p:sp>
        <p:nvSpPr>
          <p:cNvPr id="9"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0"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2505495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Emphasis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5" y="1196975"/>
            <a:ext cx="5082116" cy="4679950"/>
          </a:xfrm>
        </p:spPr>
        <p:txBody>
          <a:bodyPr/>
          <a:lstStyle>
            <a:lvl1pPr marL="0" marR="0" indent="0" algn="l" defTabSz="914400" rtl="0" eaLnBrk="1" fontAlgn="auto" latinLnBrk="0" hangingPunct="1">
              <a:lnSpc>
                <a:spcPct val="120000"/>
              </a:lnSpc>
              <a:spcBef>
                <a:spcPts val="0"/>
              </a:spcBef>
              <a:spcAft>
                <a:spcPts val="600"/>
              </a:spcAft>
              <a:buClr>
                <a:srgbClr val="1F497D"/>
              </a:buClr>
              <a:buSzTx/>
              <a:buFontTx/>
              <a:buNone/>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6197602" y="1339475"/>
            <a:ext cx="5082117" cy="461665"/>
          </a:xfrm>
          <a:solidFill>
            <a:srgbClr val="C6E0E4"/>
          </a:solidFill>
          <a:ln>
            <a:solidFill>
              <a:schemeClr val="tx2"/>
            </a:solidFill>
          </a:ln>
        </p:spPr>
        <p:txBody>
          <a:bodyPr vert="horz" lIns="108000" tIns="45720" rIns="91440" bIns="45720" rtlCol="0">
            <a:spAutoFit/>
          </a:bodyPr>
          <a:lstStyle>
            <a:lvl1pPr marL="0" marR="0" indent="0" algn="l" defTabSz="914400" rtl="0" eaLnBrk="1" fontAlgn="auto" latinLnBrk="0" hangingPunct="1">
              <a:lnSpc>
                <a:spcPct val="120000"/>
              </a:lnSpc>
              <a:spcBef>
                <a:spcPts val="0"/>
              </a:spcBef>
              <a:spcAft>
                <a:spcPts val="600"/>
              </a:spcAft>
              <a:buClr>
                <a:srgbClr val="1F497D"/>
              </a:buClr>
              <a:buSzTx/>
              <a:buFontTx/>
              <a:buNone/>
              <a:tabLst/>
              <a:defRPr lang="en-US" dirty="0" smtClean="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lvl5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p:txBody>
      </p:sp>
      <p:sp>
        <p:nvSpPr>
          <p:cNvPr id="8" name="Date Placeholder 3"/>
          <p:cNvSpPr>
            <a:spLocks noGrp="1"/>
          </p:cNvSpPr>
          <p:nvPr>
            <p:ph type="dt" sz="half" idx="10"/>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4E8F9C04-A6F6-43B6-8802-51D6C0F85481}" type="datetime1">
              <a:rPr lang="en-GB" smtClean="0"/>
              <a:t>14/11/2019</a:t>
            </a:fld>
            <a:endParaRPr lang="en-GB"/>
          </a:p>
        </p:txBody>
      </p:sp>
      <p:sp>
        <p:nvSpPr>
          <p:cNvPr id="9"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0"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405787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912285" y="1196976"/>
            <a:ext cx="5084233" cy="648097"/>
          </a:xfrm>
          <a:solidFill>
            <a:srgbClr val="C6E0E4"/>
          </a:solidFill>
          <a:ln>
            <a:solidFill>
              <a:schemeClr val="tx2"/>
            </a:solidFill>
          </a:ln>
        </p:spPr>
        <p:txBody>
          <a:bodyPr vert="horz" lIns="91440" tIns="45720" rIns="91440" bIns="45720" rtlCol="0">
            <a:noAutofit/>
          </a:bodyPr>
          <a:lstStyle>
            <a:lvl1pPr>
              <a:defRPr lang="en-US" dirty="0" smtClean="0"/>
            </a:lvl1pPr>
          </a:lstStyle>
          <a:p>
            <a:pPr lvl="0"/>
            <a:r>
              <a:rPr lang="en-US"/>
              <a:t>Click to edit Master text styles</a:t>
            </a:r>
          </a:p>
        </p:txBody>
      </p:sp>
      <p:sp>
        <p:nvSpPr>
          <p:cNvPr id="4" name="Content Placeholder 3"/>
          <p:cNvSpPr>
            <a:spLocks noGrp="1"/>
          </p:cNvSpPr>
          <p:nvPr>
            <p:ph sz="half" idx="2"/>
          </p:nvPr>
        </p:nvSpPr>
        <p:spPr>
          <a:xfrm>
            <a:off x="912285" y="1845073"/>
            <a:ext cx="5084233" cy="4031853"/>
          </a:xfrm>
          <a:ln>
            <a:solidFill>
              <a:schemeClr val="tx2"/>
            </a:solidFill>
          </a:ln>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196976"/>
            <a:ext cx="5086351" cy="648097"/>
          </a:xfrm>
          <a:solidFill>
            <a:srgbClr val="C6E0E4"/>
          </a:solidFill>
          <a:ln>
            <a:solidFill>
              <a:schemeClr val="tx2"/>
            </a:solidFill>
          </a:ln>
        </p:spPr>
        <p:txBody>
          <a:bodyPr vert="horz" lIns="91440" tIns="45720" rIns="91440" bIns="45720" rtlCol="0">
            <a:noAutofit/>
          </a:bodyPr>
          <a:lstStyle>
            <a:lvl1pPr>
              <a:defRPr lang="en-US" dirty="0" smtClean="0"/>
            </a:lvl1pPr>
          </a:lstStyle>
          <a:p>
            <a:pPr lvl="0"/>
            <a:r>
              <a:rPr lang="en-US"/>
              <a:t>Click to edit Master text styles</a:t>
            </a:r>
          </a:p>
        </p:txBody>
      </p:sp>
      <p:sp>
        <p:nvSpPr>
          <p:cNvPr id="6" name="Content Placeholder 5"/>
          <p:cNvSpPr>
            <a:spLocks noGrp="1"/>
          </p:cNvSpPr>
          <p:nvPr>
            <p:ph sz="quarter" idx="4"/>
          </p:nvPr>
        </p:nvSpPr>
        <p:spPr>
          <a:xfrm>
            <a:off x="6193369" y="1845073"/>
            <a:ext cx="5086351" cy="4031853"/>
          </a:xfrm>
          <a:ln>
            <a:solidFill>
              <a:schemeClr val="tx2"/>
            </a:solidFill>
          </a:ln>
        </p:spPr>
        <p:txBody>
          <a:bodyPr/>
          <a:lstStyle>
            <a:lvl1pPr>
              <a:defRPr sz="2000"/>
            </a:lvl1pPr>
            <a:lvl2pPr>
              <a:defRPr sz="2000"/>
            </a:lvl2pPr>
            <a:lvl3pPr>
              <a:defRPr sz="20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Date Placeholder 3"/>
          <p:cNvSpPr>
            <a:spLocks noGrp="1"/>
          </p:cNvSpPr>
          <p:nvPr>
            <p:ph type="dt" sz="half" idx="10"/>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FB6B6530-94A0-49D6-B608-FD5F8B8A384C}" type="datetime1">
              <a:rPr lang="en-GB" smtClean="0"/>
              <a:t>14/11/2019</a:t>
            </a:fld>
            <a:endParaRPr lang="en-GB"/>
          </a:p>
        </p:txBody>
      </p:sp>
      <p:sp>
        <p:nvSpPr>
          <p:cNvPr id="11" name="Footer Placeholder 4"/>
          <p:cNvSpPr>
            <a:spLocks noGrp="1"/>
          </p:cNvSpPr>
          <p:nvPr>
            <p:ph type="ftr" sz="quarter" idx="11"/>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2" name="Slide Number Placeholder 5"/>
          <p:cNvSpPr>
            <a:spLocks noGrp="1"/>
          </p:cNvSpPr>
          <p:nvPr>
            <p:ph type="sldNum" sz="quarter" idx="12"/>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1199709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with Bor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912283" y="1196975"/>
            <a:ext cx="5082116" cy="4752976"/>
          </a:xfrm>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4" name="Content Placeholder 3"/>
          <p:cNvSpPr>
            <a:spLocks noGrp="1"/>
          </p:cNvSpPr>
          <p:nvPr>
            <p:ph sz="half" idx="2"/>
          </p:nvPr>
        </p:nvSpPr>
        <p:spPr>
          <a:xfrm>
            <a:off x="6197600" y="1196975"/>
            <a:ext cx="5082117" cy="4752976"/>
          </a:xfrm>
          <a:ln>
            <a:solidFill>
              <a:schemeClr val="tx2"/>
            </a:solidFill>
          </a:ln>
        </p:spPr>
        <p:txBody>
          <a:bodyPr/>
          <a:lstStyle>
            <a:lvl1pPr marL="342900" marR="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1pPr>
            <a:lvl2pPr marL="742950" marR="0"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2pPr>
            <a:lvl3pPr marL="11430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2000"/>
            </a:lvl3pPr>
            <a:lvl4pPr marL="16002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4pPr>
            <a:lvl5pPr marL="2057400" marR="0"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sz="1600"/>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1" i="0" u="none" strike="noStrike" kern="1200" cap="none" spc="0" normalizeH="0" baseline="0" noProof="0">
                <a:ln>
                  <a:noFill/>
                </a:ln>
                <a:solidFill>
                  <a:prstClr val="black"/>
                </a:solidFill>
                <a:effectLst/>
                <a:uLnTx/>
                <a:uFillTx/>
                <a:latin typeface="+mn-lt"/>
                <a:ea typeface="+mn-ea"/>
                <a:cs typeface="+mn-cs"/>
              </a:rPr>
              <a:t>Click to edit Master text styles</a:t>
            </a:r>
          </a:p>
          <a:p>
            <a:pPr marL="742950" marR="0" lvl="1" indent="-28575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Second level</a:t>
            </a:r>
          </a:p>
          <a:p>
            <a:pPr marL="1143000" marR="0" lvl="2"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2000" b="0" i="0" u="none" strike="noStrike" kern="1200" cap="none" spc="0" normalizeH="0" baseline="0" noProof="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20000"/>
              </a:lnSpc>
              <a:spcBef>
                <a:spcPts val="0"/>
              </a:spcBef>
              <a:spcAft>
                <a:spcPts val="600"/>
              </a:spcAft>
              <a:buClr>
                <a:srgbClr val="1F497D"/>
              </a:buClr>
              <a:buSzTx/>
              <a:buFont typeface="Wingdings" pitchFamily="2" charset="2"/>
              <a:buChar char="§"/>
              <a:tabLst/>
              <a:defRPr/>
            </a:pPr>
            <a:r>
              <a:rPr kumimoji="0" lang="en-US" sz="1600" b="0" i="0" u="none" strike="noStrike" kern="1200" cap="none" spc="0" normalizeH="0" baseline="0" noProof="0">
                <a:ln>
                  <a:noFill/>
                </a:ln>
                <a:solidFill>
                  <a:prstClr val="black"/>
                </a:solidFill>
                <a:effectLst/>
                <a:uLnTx/>
                <a:uFillTx/>
                <a:latin typeface="+mn-lt"/>
                <a:ea typeface="+mn-ea"/>
                <a:cs typeface="+mn-cs"/>
              </a:rPr>
              <a:t>Fifth level</a:t>
            </a:r>
            <a:endParaRPr kumimoji="0" lang="en-GB" sz="1600" b="0" i="0" u="none" strike="noStrike" kern="1200" cap="none" spc="0" normalizeH="0" baseline="0" noProof="0">
              <a:ln>
                <a:noFill/>
              </a:ln>
              <a:solidFill>
                <a:prstClr val="black"/>
              </a:solidFill>
              <a:effectLst/>
              <a:uLnTx/>
              <a:uFillTx/>
              <a:latin typeface="+mn-lt"/>
              <a:ea typeface="+mn-ea"/>
              <a:cs typeface="+mn-cs"/>
            </a:endParaRPr>
          </a:p>
        </p:txBody>
      </p:sp>
      <p:sp>
        <p:nvSpPr>
          <p:cNvPr id="8" name="Date Placeholder 3"/>
          <p:cNvSpPr>
            <a:spLocks noGrp="1"/>
          </p:cNvSpPr>
          <p:nvPr>
            <p:ph type="dt" sz="half" idx="10"/>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0728CD35-1C01-469B-88DC-11911A5E25D6}" type="datetime1">
              <a:rPr lang="en-GB" smtClean="0"/>
              <a:t>14/11/2019</a:t>
            </a:fld>
            <a:endParaRPr lang="en-GB"/>
          </a:p>
        </p:txBody>
      </p:sp>
      <p:sp>
        <p:nvSpPr>
          <p:cNvPr id="9"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10"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2504915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D95DEFB2-BD23-47B0-9638-39F3DF7B827A}" type="datetime1">
              <a:rPr lang="en-GB" smtClean="0"/>
              <a:t>14/11/2019</a:t>
            </a:fld>
            <a:endParaRPr lang="en-GB"/>
          </a:p>
        </p:txBody>
      </p:sp>
      <p:sp>
        <p:nvSpPr>
          <p:cNvPr id="7"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8"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spTree>
    <p:extLst>
      <p:ext uri="{BB962C8B-B14F-4D97-AF65-F5344CB8AC3E}">
        <p14:creationId xmlns:p14="http://schemas.microsoft.com/office/powerpoint/2010/main" val="196982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2285" y="332657"/>
            <a:ext cx="10367433" cy="648419"/>
          </a:xfrm>
          <a:prstGeom prst="rect">
            <a:avLst/>
          </a:prstGeom>
        </p:spPr>
        <p:txBody>
          <a:bodyPr vert="horz" lIns="91440" tIns="45720" rIns="91440" bIns="45720" rtlCol="0" anchor="ctr">
            <a:noAutofit/>
          </a:bodyPr>
          <a:lstStyle/>
          <a:p>
            <a:r>
              <a:rPr lang="en-US"/>
              <a:t>Click to edit Master title style</a:t>
            </a:r>
            <a:endParaRPr lang="en-GB"/>
          </a:p>
        </p:txBody>
      </p:sp>
      <p:sp>
        <p:nvSpPr>
          <p:cNvPr id="3" name="Text Placeholder 2"/>
          <p:cNvSpPr>
            <a:spLocks noGrp="1"/>
          </p:cNvSpPr>
          <p:nvPr>
            <p:ph type="body" idx="1"/>
          </p:nvPr>
        </p:nvSpPr>
        <p:spPr>
          <a:xfrm>
            <a:off x="912284" y="1196977"/>
            <a:ext cx="10367433" cy="467994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2"/>
          </p:nvPr>
        </p:nvSpPr>
        <p:spPr>
          <a:xfrm>
            <a:off x="2831637" y="6334126"/>
            <a:ext cx="1632181" cy="365125"/>
          </a:xfrm>
          <a:prstGeom prst="rect">
            <a:avLst/>
          </a:prstGeom>
        </p:spPr>
        <p:txBody>
          <a:bodyPr/>
          <a:lstStyle>
            <a:lvl1pPr>
              <a:defRPr sz="1200">
                <a:solidFill>
                  <a:schemeClr val="tx1">
                    <a:lumMod val="50000"/>
                    <a:lumOff val="50000"/>
                  </a:schemeClr>
                </a:solidFill>
              </a:defRPr>
            </a:lvl1pPr>
          </a:lstStyle>
          <a:p>
            <a:fld id="{0C046E9E-26DC-4BDB-A2A9-CEAAD0227B69}" type="datetime1">
              <a:rPr lang="en-GB" smtClean="0"/>
              <a:t>14/11/2019</a:t>
            </a:fld>
            <a:endParaRPr lang="en-GB"/>
          </a:p>
        </p:txBody>
      </p:sp>
      <p:sp>
        <p:nvSpPr>
          <p:cNvPr id="8" name="Footer Placeholder 4"/>
          <p:cNvSpPr>
            <a:spLocks noGrp="1"/>
          </p:cNvSpPr>
          <p:nvPr>
            <p:ph type="ftr" sz="quarter" idx="3"/>
          </p:nvPr>
        </p:nvSpPr>
        <p:spPr>
          <a:xfrm>
            <a:off x="4559830" y="6334126"/>
            <a:ext cx="5952661" cy="365125"/>
          </a:xfrm>
          <a:prstGeom prst="rect">
            <a:avLst/>
          </a:prstGeom>
        </p:spPr>
        <p:txBody>
          <a:bodyPr/>
          <a:lstStyle>
            <a:lvl1pPr>
              <a:defRPr lang="en-GB" sz="1200" kern="1200" dirty="0">
                <a:solidFill>
                  <a:schemeClr val="tx1">
                    <a:lumMod val="50000"/>
                    <a:lumOff val="50000"/>
                  </a:schemeClr>
                </a:solidFill>
                <a:latin typeface="+mn-lt"/>
                <a:ea typeface="+mn-ea"/>
                <a:cs typeface="+mn-cs"/>
              </a:defRPr>
            </a:lvl1pPr>
          </a:lstStyle>
          <a:p>
            <a:endParaRPr lang="en-GB"/>
          </a:p>
        </p:txBody>
      </p:sp>
      <p:sp>
        <p:nvSpPr>
          <p:cNvPr id="9" name="Slide Number Placeholder 5"/>
          <p:cNvSpPr>
            <a:spLocks noGrp="1"/>
          </p:cNvSpPr>
          <p:nvPr>
            <p:ph type="sldNum" sz="quarter" idx="4"/>
          </p:nvPr>
        </p:nvSpPr>
        <p:spPr>
          <a:xfrm>
            <a:off x="10593851" y="6334126"/>
            <a:ext cx="685867" cy="365125"/>
          </a:xfrm>
          <a:prstGeom prst="rect">
            <a:avLst/>
          </a:prstGeom>
        </p:spPr>
        <p:txBody>
          <a:bodyPr/>
          <a:lstStyle>
            <a:lvl1pPr>
              <a:defRPr sz="1200">
                <a:solidFill>
                  <a:schemeClr val="tx1">
                    <a:lumMod val="50000"/>
                    <a:lumOff val="50000"/>
                  </a:schemeClr>
                </a:solidFill>
              </a:defRPr>
            </a:lvl1pPr>
          </a:lstStyle>
          <a:p>
            <a:fld id="{5DB98E5A-76C0-453E-B1E0-BC4AB04722D5}" type="slidenum">
              <a:rPr lang="en-GB" smtClean="0"/>
              <a:pPr/>
              <a:t>‹#›</a:t>
            </a:fld>
            <a:endParaRPr lang="en-GB"/>
          </a:p>
        </p:txBody>
      </p:sp>
      <p:pic>
        <p:nvPicPr>
          <p:cNvPr id="10" name="Picture 9" descr="Department for Education" title="Logo"/>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912284" y="5937814"/>
            <a:ext cx="1728259" cy="761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000535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defTabSz="914400" rtl="0" eaLnBrk="1" latinLnBrk="0" hangingPunct="1">
        <a:spcBef>
          <a:spcPct val="0"/>
        </a:spcBef>
        <a:buNone/>
        <a:defRPr lang="en-GB" sz="3200" b="1" kern="1200" dirty="0">
          <a:solidFill>
            <a:srgbClr val="104F75"/>
          </a:solidFill>
          <a:latin typeface="+mj-lt"/>
          <a:ea typeface="+mj-ea"/>
          <a:cs typeface="+mj-cs"/>
        </a:defRPr>
      </a:lvl1pPr>
    </p:titleStyle>
    <p:bodyStyle>
      <a:lvl1pPr marL="342900" indent="-342900" algn="l" defTabSz="914400" rtl="0" eaLnBrk="1" latinLnBrk="0" hangingPunct="1">
        <a:lnSpc>
          <a:spcPct val="120000"/>
        </a:lnSpc>
        <a:spcBef>
          <a:spcPts val="0"/>
        </a:spcBef>
        <a:spcAft>
          <a:spcPts val="600"/>
        </a:spcAft>
        <a:buClr>
          <a:schemeClr val="tx2"/>
        </a:buClr>
        <a:buFont typeface="Wingdings" pitchFamily="2" charset="2"/>
        <a:buChar char="§"/>
        <a:defRPr sz="2000" b="1" kern="1200">
          <a:solidFill>
            <a:schemeClr val="tx1"/>
          </a:solidFill>
          <a:latin typeface="+mn-lt"/>
          <a:ea typeface="+mn-ea"/>
          <a:cs typeface="+mn-cs"/>
        </a:defRPr>
      </a:lvl1pPr>
      <a:lvl2pPr marL="742950" indent="-285750" algn="l" defTabSz="914400" rtl="0" eaLnBrk="1" latinLnBrk="0" hangingPunct="1">
        <a:lnSpc>
          <a:spcPct val="120000"/>
        </a:lnSpc>
        <a:spcBef>
          <a:spcPts val="0"/>
        </a:spcBef>
        <a:spcAft>
          <a:spcPts val="600"/>
        </a:spcAft>
        <a:buClr>
          <a:schemeClr val="tx2"/>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4" y="332657"/>
            <a:ext cx="7992243" cy="648419"/>
          </a:xfrm>
        </p:spPr>
        <p:txBody>
          <a:bodyPr/>
          <a:lstStyle/>
          <a:p>
            <a:r>
              <a:rPr lang="en-GB" sz="3000" dirty="0"/>
              <a:t>How the money is distributed</a:t>
            </a:r>
          </a:p>
        </p:txBody>
      </p:sp>
      <p:sp>
        <p:nvSpPr>
          <p:cNvPr id="3" name="Slide Number Placeholder 2"/>
          <p:cNvSpPr>
            <a:spLocks noGrp="1"/>
          </p:cNvSpPr>
          <p:nvPr>
            <p:ph type="sldNum" sz="quarter" idx="12"/>
          </p:nvPr>
        </p:nvSpPr>
        <p:spPr/>
        <p:txBody>
          <a:bodyPr/>
          <a:lstStyle/>
          <a:p>
            <a:fld id="{5DB98E5A-76C0-453E-B1E0-BC4AB04722D5}" type="slidenum">
              <a:rPr lang="en-GB">
                <a:solidFill>
                  <a:prstClr val="black">
                    <a:lumMod val="50000"/>
                    <a:lumOff val="50000"/>
                  </a:prstClr>
                </a:solidFill>
                <a:latin typeface="Arial"/>
              </a:rPr>
              <a:pPr/>
              <a:t>1</a:t>
            </a:fld>
            <a:endParaRPr lang="en-GB">
              <a:solidFill>
                <a:prstClr val="black">
                  <a:lumMod val="50000"/>
                  <a:lumOff val="50000"/>
                </a:prstClr>
              </a:solidFill>
              <a:latin typeface="Arial"/>
            </a:endParaRPr>
          </a:p>
        </p:txBody>
      </p:sp>
      <p:sp>
        <p:nvSpPr>
          <p:cNvPr id="6" name="TextBox 5"/>
          <p:cNvSpPr txBox="1"/>
          <p:nvPr/>
        </p:nvSpPr>
        <p:spPr>
          <a:xfrm>
            <a:off x="2339552" y="999799"/>
            <a:ext cx="7644236" cy="1384995"/>
          </a:xfrm>
          <a:prstGeom prst="rect">
            <a:avLst/>
          </a:prstGeom>
          <a:noFill/>
        </p:spPr>
        <p:txBody>
          <a:bodyPr wrap="square" rtlCol="0">
            <a:spAutoFit/>
          </a:bodyPr>
          <a:lstStyle/>
          <a:p>
            <a:r>
              <a:rPr lang="en-GB" sz="1400" dirty="0">
                <a:solidFill>
                  <a:prstClr val="black"/>
                </a:solidFill>
                <a:latin typeface="Calibri" panose="020F0502020204030204" pitchFamily="34" charset="0"/>
                <a:cs typeface="Calibri" panose="020F0502020204030204" pitchFamily="34" charset="0"/>
              </a:rPr>
              <a:t>The graphic below illustrates how the money is raised and where it is spent (figures are for 19/20)</a:t>
            </a:r>
          </a:p>
          <a:p>
            <a:endParaRPr lang="en-GB" sz="1400" dirty="0">
              <a:solidFill>
                <a:prstClr val="black"/>
              </a:solidFill>
              <a:latin typeface="Calibri" panose="020F0502020204030204" pitchFamily="34" charset="0"/>
              <a:cs typeface="Calibri" panose="020F0502020204030204" pitchFamily="34" charset="0"/>
            </a:endParaRPr>
          </a:p>
          <a:p>
            <a:r>
              <a:rPr lang="en-GB" sz="1400" dirty="0">
                <a:solidFill>
                  <a:prstClr val="black"/>
                </a:solidFill>
                <a:latin typeface="Calibri" panose="020F0502020204030204" pitchFamily="34" charset="0"/>
                <a:cs typeface="Calibri" panose="020F0502020204030204" pitchFamily="34" charset="0"/>
              </a:rPr>
              <a:t>At the moment, </a:t>
            </a:r>
            <a:r>
              <a:rPr lang="en-GB" sz="1400" b="1" dirty="0">
                <a:solidFill>
                  <a:prstClr val="black"/>
                </a:solidFill>
                <a:latin typeface="Calibri" panose="020F0502020204030204" pitchFamily="34" charset="0"/>
                <a:cs typeface="Calibri" panose="020F0502020204030204" pitchFamily="34" charset="0"/>
              </a:rPr>
              <a:t>we have an all-age, all-level offer that does not prioritise particular groups</a:t>
            </a:r>
            <a:r>
              <a:rPr lang="en-GB" sz="1400" dirty="0">
                <a:solidFill>
                  <a:prstClr val="black"/>
                </a:solidFill>
                <a:latin typeface="Calibri" panose="020F0502020204030204" pitchFamily="34" charset="0"/>
                <a:cs typeface="Calibri" panose="020F0502020204030204" pitchFamily="34" charset="0"/>
              </a:rPr>
              <a:t>, allowing employers to choose the type and level of apprenticeships that best suits their business. We protect quality through the new employer led standards and the requirement for an end point assessment.</a:t>
            </a:r>
          </a:p>
          <a:p>
            <a:endParaRPr lang="en-GB" sz="1400" dirty="0">
              <a:solidFill>
                <a:prstClr val="black"/>
              </a:solidFill>
              <a:latin typeface="Calibri" panose="020F0502020204030204" pitchFamily="34" charset="0"/>
              <a:cs typeface="Calibri" panose="020F0502020204030204" pitchFamily="34" charset="0"/>
            </a:endParaRPr>
          </a:p>
        </p:txBody>
      </p:sp>
      <p:sp>
        <p:nvSpPr>
          <p:cNvPr id="7" name="AutoShape 4" descr="data:image/jpg;base64,%20/9j/4AAQSkZJRgABAQEAYABgAAD/2wBDAAUDBAQEAwUEBAQFBQUGBwwIBwcHBw8LCwkMEQ8SEhEPERETFhwXExQaFRERGCEYGh0dHx8fExciJCIeJBweHx7/2wBDAQUFBQcGBw4ICA4eFBEUHh4eHh4eHh4eHh4eHh4eHh4eHh4eHh4eHh4eHh4eHh4eHh4eHh4eHh4eHh4eHh4eHh7/wAARCAGJA0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iigAooooAKKKKACiiigAooooAKKKKACiiigAorz/wAY/FLRvCfjKPQNat54IpLfzkuwMpn+7jrWh4C8Vr4v8OjXrNWiia4kiVGPZTgZ+tZxqwlLkT1O6rluKpUFiJwag7WfR3vb8mdhRWHdatdrdRJFbgqWAI6mtwdBWhwhRRRQAUUUUAFFFFABRRRQAUUUUAFFFFABRRRQAUUUUAFFFFABRRRQAUUUUAFFFFABRRRQAUUUUAFFFFABRRRQAUUUUAFFFFABRRRQAUUUUAFFFFABRRRQAUUUUAFFFFABRRRQAUUUUAFFFFABRRRQAUUUUAFFFFABRRRQAUUUUAFFFB6UAFFeD6p8V/FFtqV1bp9hCRTOi5i7BiBVf/hbvir/AKcP+/VeC+IsGnbX7j6iPCOYSSa5fv8A+AfQFFfP5+Lvivn/AI8M+nlV7X4Q1CfVPDOn6hdbfOuIQ77RgZrswWa0MbJxpXuu55+ZZHisugp1rWbtozVooor0jxwooooAKKKKACiiigAooooAKKKKACiiigAooooAKKKKACiiigAooooAKKKKACiiigAooooAKKKKACiikdlRCzHAAyTQB5B+0x4Jk8RaFaaxY+Ul7YPhi+QGibqOAT156Un7NkN1pPhS/wBH1CSJjHc+dEIy2NrDn7wHcVzH7UGralqHhdbrTLy4gtrK6HmrE5USKeMnHoa4T9nDxdcWfxCt7G+vJJbfUozbfvXJAfqp5968ypKNPFp23PvsDQxGO4cqU1NOMG2lbVW1tf738z61s4Y3nMwwcdKvVja/rWi+H7T7VquqWtgoGQ0zhS34dT+FWPDet6b4g0iHVNJu47q1lztkTocdfcV6XMr2vqfDOjUVP2nK+Xa9tPvNGiiimZBRRRQAUUUUAFFFFABUN9dQWVpLdXMgjhiUszHsKmrlfiqSPB0+CRmRAfzrnxdZ0KE6iWybJnLli2Y1x8TrdZmFvpckkYPDNIFJ/DFR/wDC0F/6A7f9/h/hXnFFfBPPse38f4L/ACPM+s1O56P/AMLQX/oDt/3+H+FH/C0F/wCgO3/f4f4V5xRR/b2P/n/Bf5B9Zq9z0f8A4Wgv/QHb/v8AD/Cj/haC/wDQHb/v8P8ACvOKKP7ex/8AP+C/yD6zV7no/wDwtBf+gO3/AH+H+FH/AAtBf+gO3/f4f4V5xRR/b2P/AJ/wX+QfWavc9H/4Wgv/AEB2/wC/w/wo/wCFoL/0B2/7/D/CvOKKP7ex/wDP+C/yD6zV7no//C0F/wCgO3/f4f4Uf8LQX/oDt/3+H+FecUUf29j/AOf8F/kH1mr3PR/+FoL/ANAdv+/w/wAKP+FoL/0B2/7/AA/wrziij+3sf/P+C/yD6zV7no//AAtBf+gO3/f4f4Uf8LQX/oDt/wB/h/hXnFFH9vY/+f8ABf5B9Zq9z0f/AIWgv/QHb/v8P8KP+FoL/wBAdv8Av8P8K84oo/t7H/z/AIL/ACD6zV7no/8AwtBf+gO3/f4f4Uf8LQX/AKA7f9/h/hXnFFH9vY/+f8F/kH1mr3PVdW+IAsPB0HiH+y2k8248nyfNxj3ziua/4XUv/QvP/wCBA/wrK8Wf8kdsv+whXmldeLzjGU3DlnvFPZbv5H6hwzk2Cx2XxrV4Xld9WvyZ7B/wupf+hef/AMCB/hR/wupf+hef/wACB/hXj9Fcv9u47+f8F/kfQf6sZZ/z7/F/5nsH/C6l/wChef8A8CB/hR/wupf+hef/AMCB/hXj9FH9u47+f8F/kH+rGWf8+/xf+Z7B/wALqX/oXn/8CB/hR/wupf8AoXn/APAgf4V4/RR/buO/n/Bf5B/qxln/AD7/ABf+Z7B/wupf+hef/wACB/hR/wALqX/oXn/8CB/hXj9FH9u47+f8F/kH+rGWf8+/xf8AmezWHxjW6v7e1/sF086VY932gcZOM9K0vGPxPXw94huNJOjtceSFPmCYLnIz0xXimgf8h7T/APr6j/8AQhXR/GP/AJKHqH+7H/Kvu+CKkszqVI4p8yS06flY/L/EulHJKNGWBXI5N36/nc7H/hdK/wDQvv8A+BA/wo/4XSv/AEL7/wDgQP8ACvH6K/Rf7FwX8n4v/M/IP9ZMy/5+fgv8j2D/AIXSv/Qvv/4ED/Cj/hdK/wDQvv8A+BA/wrx+ij+xcF/J+L/zD/WTMv8An5+C/wAj3Lw78XNN1DUo7PUNPksFlYKsvmB1BPrxxXpYORkcivkKvq/w8zPoNg7HLG2jyf8AgIrwM6y+lheWVJWufV8N5tiMdzwru7VtS9RRRXhH1IUUUUAFFFFABRRRQAUUUUAFFFFABRTZW2xO3opNeU/Aq9muNb8QxyzSSAy71DMTgbj0rkrYpUq1Olb47/gjuw+BdfD1a6fwW+d3Y9YoorM8Ta5Y+HtJfU9Q8wW6Mqny13HJOBxXTOcYRcpOyRyU6cqk1CCu3sadB6VwP/C3PCP96+/78f8A16msfil4Wvb2Gzha982ZxGmYcDJ/GuNZng27KovvPQeTY+Ku6MvuOO+Eem6fqXi3xGt/ZwXSo7FRKgbB3npmpPC2k6ZN4F8VXEthbPNBcXAidowWQDoAe2KyPAc/ia38Va//AMI3Z2lzKZXEwnbAA3nGKXQLnxcvhPxBHZ2Fk9i80xvHd8MjfxbR3r5fD1KapwTg38fT+tvwPtcVRqyrVHGokv3f2rW7+l/xL+vaXpsfwLsNRjsbdbxkj3ThBvOWOea6Xw1478OaD4Z0rTdSupI7hbRGKrGSMHOOa4TV7nxW3wotILmxs10MKnlzK/7wjJxkfWu20nwX4e1jwRZatfWbSXY08fOJCPug44rows6zrXwySahH4lb5/wDBOTG06Cw9sZJuLqStytNrsvL0NT/hang3/n+m/wC/Jp8PxQ8ITTJCl7MXdgqjyT1JwK8n+Eehab4g8TTWWqQmaBYGcKGI5z7VofE/w7pXhzxZotvpNuYY5SruC5bJEgHenHNce8P9ZtHlvbrcmeR5XHF/U7z57X3Vtr9j32iiivrT4QKKKKACiiigAooooAKKKKACiiigAooooAKKqanqVlpsYe7mCFvuIBudz6Ko5NY11r2qW7x3EujMlnMTHErSASl/4dw6KD0rKdaEN2dFLDVKivFfpf0OkorDtPFOkzJumle2wisfNUgZJ2kA98Nwa2YpY5d3lyI+04ba2cH0qoVIT+F3IqUKlP44tD6KKKsyCiiigAooooAKKKKACiiigArn/GV80VkbSHPmSDkjsK6A9K+LPjv8QfEOqeOdYsLLV7m30uCYwRxQvtB28Ekj3zWFevGik2evk+T1s1qunTaVldtnf/EfxH4V0/RL/S9a1KHNzC0fkRHfJkjjgdOfWuI+GHhfw/pnw3b4h+JbPWNQYXvkWFpZM0TZU/6wsOfx6V4jeBi7PIWdj1LHJNfUnhlfEkn7Pml6Np/jrQbXVzch1aTVUQJakcRE9iB1XFcLq/WOaTWqWh9nHAPJaMaNOo/fkuZ3tpbW1k2vM8d8Uaquta7eXySXj28kpaFbuYyyIvoWPU16d+yz4g1zTfE8mkx2N5daJecySJGTHbyDo2egB6Gq37P/AIN8N6p401jSfE3k6jeab80SRTb7ebn5mBH3+v0r6bjt7WytFtbK3htoEGFjiQKoH0FZYHCzclW5jq4r4hw1PDvLY0ubRavRLS6a6v8AA1wcjNFVtNk8y3weqnFWa9o/KwooooAKKKKACiiigArlPit/yJ0//XVP511dcp8Vv+ROn/66p/OuHM/9zq/4X+RnW+BnjlFFFfmB4wUUUUAW9FsxqGq21i0hjEz7SwGSKk0/SbzUL6a0soxI0RbczHaAAcZJqHS7yTT9RgvYkV3hfcFbofrWtZ+J5LK8e4sdLs7bzVKzKhbEmTnk5yOfSu2gsM1H2rtq723tZW8t7lx5ftFQaBqvmCM26qxZ1OXxtKjJz6cVDe6TfWcMs1xGqRxuqE7s5LDIx68VZPiC/NvqEB2Fb5suxySnrtP04p/iHV/7Q07TtPhZ5FtYsOxTBd/XHsOKqUML7NuLd9Pv/rX8CrU9bEU3h/VIbEXrxReSUV+JRuCt0YjsPelufDmrQR+Y0MTp5fmAxyhsrnBxjr1q/feJlEEEVjaQ7hbRxSyyJ8zbTkr6bc1LZ+LC+q211d28UENt5hEcCE+ZuH3Tk8DNdDo4Dnced/1127D5afczR4Z1kpOy2qkQcPhxknGSB6kCnJ4W1h2VVjgyYhKczD5VPQt6VJbeKtShtLq2wjrPI0gYkhkLdcY6/jUcPiK4j1b+0WtYJJPKWLaSwGFGAeDWajgNNZeflv5egfuzPtLC4ur/AOxRGETZI+aQBcj3rQTwtrTGVfs8QaNyhDSgEsBnA9eKhtNamt9XuNSNrbSvOGDRsmFGfTHSrkviu+kuorg21uGjn84AZwTt24+mKijHB8n7xu9/w+7sJKn1Irbw5dtpVzqF0VgSODzo03Au3OOV6ge9Ygrck8SXMmnyWr2dqZJIfIafB37M5A9OKw6xxPsLx9jtbX1u/wBLEz5bLlCiiiuUgKKKKANvxZ/yR2y/7CFeaV6X4s/5I7Zf9hCvNK9DH70/8EfyP2zgz/kVR9Wad9pa23h3TdWEzM15JIhjxwuzHT61ePgvxGIbeVrJFW4GUzIMjjIB9CR0qO08RJHodvpN3othfR27O0MkxcMhbqeDirmp+OtYv7eyjkWKN7V0cOhb94U+7kZx+VVGOD1cm9lovx3PXlLH3UYRW71fb7NrP7zPXwvrbW8c62qkSCMhN/zgOcKSOwJpmn+HdUv9QvLC3SDzrLJnLzBUUA4J3HjrW5o3jSSLxDqevX3E1zbGKK3ijym7Hy8k8AHms3wlrltpS6u99bi8e8tTGsbrlHYtk7uc4p+zwjlH3nZ3v8tunUXtccozvFXVrer366279RsPhDXpbq7tVt4PPtBmSMzruIxnKj+IY701PCWvPIY0s1ZgYwMOMMZBlcevHX0rUg+IGpRSzynTtPd5GyhKEGNdu0KMHpj1pZvGk9rp+g2+myM82mkySvJHtDtzhevIAJGatU8Ba/M/6f8Alr8vMydXM725I6/5XfXvp8/Izz4L8QLdT2728EZgiEzu84CFCcAhjweeKp694f1TQ1hOpRwxmUZVFlDMOM8jtV/V/GOoakl9HNbwrHeRLEV3M2wK275cnuag13xNcatpNtprWdtBDA24Mm5mY4x1J4HsKyqrB8svZt36ff6drG1GWP5o+0St1t6evfpYz9A/5D2n/wDX1H/6EK6P4x/8lD1D/dj/AJVzmgf8h7T/APr6j/8AQhXR/GP/AJKHqH+7H/Kvv/Db+NW9EflHjJ/u+H9WczplsLzUrazLlBPKsZYDpk4zV8+H7yfxNdaHpy/aJYJXXcxCjavVie1Z1jcPZ3sF3GoZ4ZFkUHoSDmuli8bS2+stq1lomnWl1IW89oy/74N1ByePwr9UrOsn+7V9PxPwzDLDSjas7ar7utuhQfwlryXH2drMeZ54gI3jhiu4H/dI71DfeHdVs4J7i4hjEMEaSNIsgKkOcLtPery+NNWW71O5RY91/CImDEt5QHQqTznFJrHiBbjwbpfh+GSSQ27F53ZNuf7qjnkDnmslLFcy5kun/B/yOiUMA4ycW7pO332S+e79Dmz0r6t8N/8AIvaf/wBe0f8A6CK+Uj0r6t8N/wDIvaf/ANe0f/oIryOI/gp+rPf4O/iVfRfqaFFFFfKH3oUUUUAFFFFABRRRQAUUUUAFFFFAEGoNtsLhvSJj+leLfs+zn/hLNTQn/W25P4781694ouobTw/fTTzRxL5DgF2wCSDgV4R8FNQttP8AGYmvbiO3he2cF5G2jPUc189mlVQx+Hu+r/E+syWg6mWYuy3S/C7PomuG+Of/ACT25/67xf8AoVRTfFLw9/by2EMm61UMZrxshBgdFHU5rn/Hfi628WfD7WZLO3kit7W7gjRnPMmTnOO1b47H4arhqlOE03Z/gjlyzK8XRxdGrUptR5ovXzdl/wAMefaXfRQw6ereFYb3yvMy7RuftWR3x129eK0vCd9ENe0NP+EWgysxUyeW+Zcn7x9dtRaIfFf2bSP7P1S2ij/e/Yw1wq+Xx8+c/dyPWtLwsfFX9uaBu1O38rzH8lftC5VN37wH0zz9a+Vw8Zc0dH0+yv7v9fd3Z9zipR5Z6rZ/al/e/r7+yN/4NTQw+MfE3nTRx5dgC7AZ/eH1qXwnPAvw/wDFyNNEGa5udoLjJ+lc/wCBPC2neKPFevw38lxGkErsnkvtPLnrRoPg3S77wpr+qTS3YmsJpkiCy4UhemR3r0MPOuqcOWKa9/r9/Tp+J5WLp4Z1qjnNp/ur6fd16/gbHiGeE/s/6fCJozIEiygYbvvHtWZdeEPFeq6PY6ppl1GlgNPTKm5ZD8oOflxVTV/CGm2vwotfE0ct0byZULKZMpySDxWjL8RbzQdDsdCh0+2mjOnp+8dyG+YH0qJypuS+t+6uSNrP7uhpTjVjB/UbSftJ35la21+vTucX4P0XWNd1N7PRZViuVjLMWlMfy59RV3xBoOuaB4h0y31yZZZpZEaMrMZMKHA6npVbwT4mn8KatJqNvbRXDvGY9sjEAZOc8Vd8TeLLjxd4i0u7uLWG3aCRIwI2JBy4Oea8uH1b6tu/aX26Wue1V+ufXH7q9lbfrex9KUUUV+ln42FFFFAASACTwBXzt8S/j7c2Pi6Gz8Kxxz6fYzEXjyL/AMfRHDIv90D165r6JrwX9oH4PDU1n8VeFbYLfgF7yzQYE47uo/ve3euTGe15L0z6Thh5d9c5cerpqyvtd9/0fT8V634D8W6P4z0CLV9HmDI3EsRPzwv3Vh/nNb9fCXw68aax4F8QrqWmsxTOy6tXyFmUHlSOxHr2r7O8B+LtH8Z6BFq+jzhlYYliJ+eF+6sP85qcJi1WVn8RrxJw3Uyqp7SnrSez7eT/AEfU36KKK7T5YKKZNLHDE0s0iRxqMszHAA9zWM2r3mokx6FbB4+hvJwViH+6Or/oKidSMd9zWnRlU1W3foat9eWtjbm4u544Yx/E5x+A9T7Vk/btW1b5dMhNjan/AJerhPnYf7Cf1b8qms9DhimF7fSSajejkSTdF9kXov4VgeAddm1fUr2XUdTIummkhj00JgQIh6njqfU1zTqv2kactL3/AA8/0X3nbSoR9nOpT97ltq9tey/V6eRpZ0nRLkqqXGo6q65JwZZm9Mnoo/Kp45RrNpdaVqTWqXJXmKCQuYvTJ/vA1n6xbx6dcNFG32a3mYssFhGwuLlvRn7DJ9quaNp17blZZTFpdpDyLeJg5fuWkkIyaiLlz8ltO39f15Gs1D2aqc3vdG/0/wCBdea2OXkWVJmSaINOsjB48cNIB+8X6SJ8w9xV7wtdx6ZqCKrD7NPtjkboGz/qpfxHyn3FL4jurG81H7VZzbYWTZNdEYj8xeYynd2B4+UHg1mtt2ss0LRjyPPlh/iihc/OpH8O1sOufeuG/s6l4vb+v6+5Hppe2pWkrXW39fh97PTKKyvDF895YeXcMGurc+XKR/Hx8rj2YYNate3CanFSR8xUpunNxfQKKKKogKKw/HI1o+G7kaCVF3t/4Ft77fevOfhp47k06ZdG12Rzbltsc0n3omz0b2z+VOwHsVFIrKyhlIZSMgjoRS0gCiiud+JGrXGieDdQ1C0O2dE2xt/dJOM1nVqxpU5VJbJXNaFGVerGlHeTS+81r3UdPg3QzX9rDLj7skyqfyJr428RfC3xlqPiW/mhttO8qe6kdJX1GELtLEgn5s1s3E0k8rTXEryyOcs7tkk1H8tfF4jiD2zV6ei8/wDgH6pk2SVMq53SqJuSV7x7dtUXPDfwCtIytx4j1qxvGHP2a3vI1T8Wzk1vfEb4cRah4G/szQbTSIbi0lWW2ijuoV3HoRnPcVy2BR8tC4gSg4qktfP/AIAVMmxVXExxE8S24u6VtPuTH/CHwf428J+OtM1eaxs47ZH8u4xqMP8Aq24b+KvpufULFgQupWJ/7eU/xr5g+WlwKKHEUqKcY0/x/wCATm+QPNasatapZpW0j/nJn1LpGo6dGjLJqViGZuALhDn9a2hyMjkV8gAc17f8Adbvb7TL3TLuZ5ltGUws5yQp/hzXrZdn31usqUoWvtqfK5vwv9Rw7rwqcyW+lj1Ciiivoj5IKKK5D4rDXj4af+xSdgP+k7M+Zs/2f60AdfRXmfwv8eC6EWi61MBcD5YJ2P8ArP8AZb3r0ygArlPit/yJ0/8A11T+ddXXKfFb/kTp/wDrqn864cz/ANzq/wCF/kZ1vgZ45RRRX5geMFFFFAElqqvdwpJjY0ihsntnmuzm0zw1LdqqxwwJHeNDgXHEoCZGTngE8ZFcRSY46GuvD4mNKLUoKXqXGXL0O1ksNAt/Omms7YzLDGXtVuSUjcvggMDzxzTNLtdGsfF8iw32PLd1jjZQY9u3rvzXG4o9q3+vwUoyVNKzv/Vv+G8ivaLsdrd6f4XttIsrrAnZ2TzGV+WyfmBGcjH0pkGjaHNrJ0ON43kWHzPtSvkFgdxHp93iuNwKntbq4tN/2aZot6lWK9SD2qljqTkm6St/wP69B+0XY3fD9npuoa/qKpaJJbRxSPbxPIVXjplq2LXQ9Be8uN62XlbVDL9p+aByuTtOcEZ+tcTbXE9vv8iVo/MQxvt/iU9RUOB6VNLG0oQSdNN6328/L+ugRqJdDsLfTPD7adZX1wREl3KtuRuP7tlPzt+IxU+qaf4bs7q7kjtopRFaF1hM2FL7sAghiTx2rj57q4nhihmmZ44QRGp6L9KgxTlj6VrRpL1t5f56/gHtF2On8SWGmR6HbXllBBbOxUMnnb5GyOTwSMfgK5mkxS1x4irGrPmjG3kZylzdAooorAkKKKKANvxZ/wAkdsv+whXmlel+LP8Akjtl/wBhCvNK9DH70/8ABH8j9s4M/wCRVH1Z0OjeGxqnhifUoLhvtkVwI1t8D94gGWK/7QHOKmufBepNdzLY7XgVysTSkhpMAFjwMDGe+KydP1u+sLe3htXWPyLoXUbAfNvxjH0x2q5f+KtQv1l+2W9rLvkeRCUI8ot12447d+lUp4NwV072X9f15HrzhjlVbg1y6/L8vz6vyFn8Ja1DC00scKRKZAXMnA2LuJ6dCDx61WsdBvbrS01PzIIrVnKBnY54Iz0BA69yM1avfF+sXmnTWE0kfkzQRwPhedqdD9T3NVdK1670yzkt7WGAFwwMpXLYPt0PtnpUv6pz+7flt+Jcfr3s/etzX6dv6/rUv3fhG8XUL21sbq3uhalu7BmCqGP8OB+JpyeDbw2czfa7V71XhWO2jcknzORk44OKF8bamu4i1s9zBwW2H+JcMfrgVVg8VanFczXEawb5TE2dv3TGMKR+HWtb4G/X/IwSzG1tNLfN6fhYlk8H6tEjySyWkcKru815Cqn5tuOVznPtWfrujXmjSpFeND5jZ+VCSRj1yB+YyKmuPEFxNBcwpa2kMdyAJQik5w27ufWo9X1u51K0gtZIYYYYGLIsYPUjHft7dK56n1bkfJe//B/yOij9c517S1v+B8+pDoH/ACHtP/6+o/8A0IV0fxj/AOSh6h/ux/yrnNA/5D2n/wDX1H/6EK6P4x/8lD1D/dj/AJV+h+G38at6I/JPGT/d8P6sveGPCelaj4Xtr+5t7vzJzOJLlJwsduEGVZlPXPSrA8H6Lb6JY3moxzwvJLEkjpc7ldZBww9MHFcNLqV7LpkGmtMfssDM0aAYwW659aitbqa3nimRg5iYMqyDcuR04PFfprw1dtv2ltfwPxeGNwsYxXsrtK19N9NbW7+Z6PpngTQDqN1p17dSvc2UKfaEjkPLsTlgB2Axx71mweHvDaHSbeaO/upL2WUGWGTHyI2ANvvXGXl9d3l9NfXE7tcTMWkcHBJ/CoA7ggh3BHT5jx9KI4WvvKq/6X+eoTx+F2hQX/Aut/O2n4m1440iLRddazgTy4jGrqnm+YVB7E9QfY19I+G/+Re0/wD69o//AEEV8puzMSzMWJ6knJr6s8N/8i9p/wD17R/+givHz+Mo0aUZO71PoeFJxniK0oKydtO25oUUUV8ufcBRRRQAUUUUAFFFFABRRRQAUUUUAcL8cI/O8ENEGVS9zEu5jhRk9SfSvHb3wjcW1rLcNrWhSiNdxSO9Vmb2A7mvafjFBe3Hg8iwtZLmdLiN1RE35wfTuK8svdQ8c3drLbS+HlCSrtYppaqcexA4r4/O6dOWJbnFt2VrL1P0DhutVhg0qcopczvd27GU3hC4FsZ/7b0EgJv2/bl3dM4x61tRaY+n/CTWHe7s7j7RdW0gFvKHKezeh9qY2peOmtjb/wDCOpsKeX/yC1zjGOuOtXbuXWW+E2qw6xYfY/JubZIR9mERZR3P976159OnRjzuEZL3ZbryZ6tatiJciqTi1zx2av8AEjkdPt/DLxWRvtRv4pH3/axHECI+Pk2+uT1rS8KweGv+Eh0QrqF95pnzMvlDCsD8gHse9LouteE7W10hdQ0czSW/m/bG2D99uHyfXBrS8K6z4UbXNAjTSMzRyOszBR8zsfkP4cVlQhS5o+9Hp3v9n+vvOjFVK3JP3Z2s+1vtf8D8PMXwX4ssvCnirXpr63nlFxM6KIgOCHPrSaH4202x8La7pUtvctLqM0skTKBtUP0zXG69/wAh3UM9ftUv/oRpsGmalcRLLBp15LG33XSFmB+hArOOPxEPchsubp33NZZZhai9pU3ly31/l2Ou1Xxlp918LrXwqlvcC6hVA0hA2HacmvQtEk8Lr4Dsl1J9MF9/Z/AmKeZ0OOvNeCyqyFkdSrLkFSMEGvWo/hzba/4Zsdek1KWFxp6/u1QEfKD3ruy7E4itOTjFSailZ6aI8vN8HhMPTgpTcIym5XWur/Q5v4NtpK+KZzrDWi2/2dtv2kjbnPv3rQ+LDaK3i7RDorWTRfLv+zFSM+YOuO9c78PPDEXivW5dNmuntlSIyB1UEnBxjmr3jTwnD4R8TaTaQ3b3IndJCzKBjDgY4rCm639n25FyX+LrudVaOH/tW/tHz8vw20tZ63Poyiiiv0I/Jzw79qXxb4k8MPoQ0DVp7D7QZfN8vHzYAxmvEv8AhbHxG/6Gu+/T/Cvr3xh4L8M+LjbnxDpcV99mz5W8n5c9elYH/CmPhr/0K9r/AN9N/jXm18LXnUcoysvVn3eT8QZThMHCjiKHNNXu+WL6vq3c+Yf+FsfEb/oa779P8KP+FsfEb/obL79P8K+nv+FMfDX/AKFe1/76b/GuV+JfhH4PeBNBbUtR8NWkk7ZW2tVc75n9Bz09TXPLCYiK5pT09Wezh+I8mxFRUqWEbk9lyQ/zPl/VL+71TUJtQv5jNdTtulkIALH14rc+HHi7W/BviSDUNFZ5GkYRy2vJW4BP3cevoaxLpjqGqO1nYpCbiXENrbqSFyeFUdTX1B8Bfg/D4bjh8R+JIVl1p13QwNytoD/N/ftXJhqNSrU91/M+kz3MsHl+CaxEU1JWUO/l6Lv06Hr+k3M15pdtd3FpJZyzRK7wSEFoyR9047irVFFfSo/CJNNtpWObvLWOXxaserFri3mjDWSOf3aOv3lK9Ce4JpNY1O/TKcaPaA+WsroJJZW7CNBmtXxBYtf6eVhbZcxMJbd/7rr0/wAPxrLSF9Zgg1TT0tLW8dTHPNJGXkhI4IXnAIOetcVSEotxj119f+G9UenSnCcYynstPJdn219HqtiPw/cR2M4jkjW0guT8hupSbm4b++V7CsaTw7rmm+NrubwrDDZ2d5APtM1wNyCTP3kHUt9eK3TJo+iTusfnajqTKN+W82XA7sx4QfXFYup6td6gha4njW1zt8uOQrBn0Zx80p/2UGK5qqhyxUnqnpbp31/O2v5nZQdRzlKmvdkrPm2fZ26+V9PyN2bXobK1FvHKNTu4UAmmyEiU9y7/AHV+gyfaud1G+utQZGvJvNVzmJDGwiJ/6Zw/elP+02FqDa2+OPa29BmNPKG9B6pF92If7T81NYWtzfSOlnCZi3ErrKdh/wCuk33n/wB1MCs51Z1Xy/h/X9dUbU8PSoe/17/1t/SZFlvNaTc/mIMO/mL5iD0aT7kI/wBlMmrOm6Xdakmy2t4zbE5LurLb59dp+aY+7ce1dFpnhq2hEb3zLdPHzHGE2wxH/ZTp+Jya3hwMDgV0UsE3rM46+ZRjpS18+n9f8NqjN0bSIdNaWbzpLi6mCiWZz1A6AAcADsBWlRRXoRgoK0TyKlSVSXNJ6kN9K0FlPMuN0cbMM9MgZrxhfi1r5AP2fT/yP+Ne2kAggjIPUVX+wWP/AD52/wD36X/CrIPGv+Fs6/8A8++n/kf8a5TxFrDa5qBv5bS1t5mGJPIBAc+p96988UXmj+H9Hl1K7soWROFVYRlmPQdOK8bs7PV/H3iZmSJIY/42RMRwR+nuf500I6r4L+ItWnnOiTQyXVnGm5Zv+eHsT3Br1as3w5olhoOmpY2EQVRy7n7zt6k1pUmMK4z40/8AJO9R/wCAf+hCuzrj/jHFJN8PNSEaFiqqxx2AIya4swV8LU/wv8j0MqdsdR/xL8zyv4YW8X9keIL+O+srO/ggUwzXC5EIzy3QjB6etO8K6preseJbxNJttMhmuGVrq9SIbIo0+8wzwA3euZ0HxHq2iW80GnTRpFOwaVXiVw+Oxz2rQtPG+s2v2oQQaaiXShZoxaJtZR0GPSviKOMoxjTTk1y72W+/W/nZ9T9NxGBryqVpKKlzWtd7bbq3le17feyPxTHaa14+uLXw+iGO5nEcOwYVm6FgPTOTXXeOLKTQ/BGkHS7Ge2k07UHVp2iwzNtx5hyOhPArhLjXr6a2uLdYrS3jnkWRhBAsZVl6bSPu/hST6/qtxpFvpU1y0ltBMZ0DcsW9z3HtWcMVRjGpvzS6rS2qehpPBV5uirrlh0bvfS13+VvmejnULpfE3hLw7fSLc3O9Lq8ldBks4yqdOgFYt14Z0PVri5vdPlvYzFrAtLtJSuGDsfmTHT6VysniPVJPEqeIWkj+3oysreWNoKjA+XpVu88aa7dGHfJbRiO5F0RFAqCSUdGfH3vxroePw1W/tU2ru2nTRLW/Za9zlhlmKouLotJ21163belttbLaxp+JfDOh2ujavd6XNfedpV6ttJ55BWQN3GBxium/Zz/4+NY/3Y/6151deIdTubTUbWV4jFqNwtxcARgEuOmPSvSP2c4pM6xPtPl5RQ3YnmryydOpmNN0lbR3+5mGc061LKa0a0rvS3/kv63PYKxvG2qz6L4YvdTtljaWBNyh/u9e9bNNkjSRCkiK6nqrDINfeH5eeKf8LZ1//n30/wDI/wCNB+LGvEf8e2nfkf8AGvZfsNj/AM+dv/36X/Cue8c6xpPhnSvtElhBLcSkrBH5Qwze5x0piPCdVvv7Q1CS+W3gtWkO4pACFDeo9K9h+EHiPVNYsZbO/hklW1ACXZ6N/sn1NcF4V8P6l431yW9uj5VrvzPMq7R/uIP84r3HStPs9LsY7KxgWGCMYVVH6n1NNgi1XKfFb/kTp/8Arqn866uuU+K3/InT/wDXVP515+Z/7nV/wv8AIit8DPHKKKK/MDxgooooAlssfbbfOMeauc/Wul1eKS41wwvHey2zXOCskirFt9iOlY+n6PLd2JvDMIo9xVT5ZYEgZOSOg96tL4euHZYlvkaUMglQg/u94yOc816WHp1VBR5LptPdamsU7bbmpJpOkRySxxrJPbCRPLKTZMwIPzYyO/apU06xSBbcRwqPOZmeOUhlBj4BycjntXOatpE+mqWll3DcAmFI3DGc+1VrewvriAzwW8jx5OWB6469+a1eI5ZOHsdf0+4vms/hOjOk6LJPIixiMQyqoHnn99mPOCSeOfSq4s4LPxFo5W2Ft50aySRs+4Kxz3NVo9IvrTX4bG2uIzdGPzNxxtGVzjrzxUb6frWpXkBuI2DSkRo7EBVHboeBVOTuuWl7yl0Xbpf+kJ7bGtc6PpbOiQoztIVYTGTCMSTkE5/kKXUNJ0m0sPtRt1aQxr+780gAl9ucZz0rBXR9QMoRomEYkCF9wIXnG7AOcZ71GdNvGu7i3hRpzbuUdgcDrjuazdZW/gb7f8NYHLf3To10jRJridVj8ryJWRVExbzvkyOp9fSq89ho8UUbfYpmaS4SNkaXayArk4Gf5msR9M1FLdbhrSYRHkNxzzjOM5604aRqjPsFnKWwWPzDAx1yc4GPeh1r7UNfT/gCcv7pN4ksoLO6i+zqiRyJuCBjuHPcEnB/GsutSx0LUru6aFoXh253vJ2IGcdefwrLHSuGvGXNzOPKnsRO972sFFFFYEBRRRQBt+LP+SO2X/YQrzSvS/Fn/JHbL/sIV5/BpeoT2ZvIbR3gyRvyBnHXAJyce1eljYylKnyq/uR/I/auDpxjlUHJ21Zo+DIdSn1CZdOljgHl5nnYAtHGDztzzk9OK27jVZba213U41e38yVba2tXx8u4fM5X1IH61zcuga5bzJFJp1xG75wNw4wMnJBwOOecUR+H9clMm3Tp32EBvmXqRkY55yOmM0U6lanDkjB317/5f1v2PZrU6FWfPKcbadu66362t+Hc7e3fTvEenopH2C4lt2RMMhYRAgNjPAGR9cZrlfD2mWc7akHhXUJ7ZlWGAS7BIu/DPnIzgc1Vj8P6l/Y11qs0bW8NuisN/VwzY4Gcj8RVTTdPur/zRaRSySRgYWNc5ycAE5GKurXlUnBzp62fz87W9ehFHDwpwmqdX3br5dbXvfay3Oo8XLp9jp2k6fYiJ7ZL2QuRJndgr9716kZ9q0tU0XRrjVppms4xDLPJ50qXG1bVFQFSBnnNca3h/WluBbtp03mFS2Ny4wDgnOcDn3p9/oGpWtnbXBjkkWdRvUf8s2LbQrc8kmr9tN8zlR00+VtOxn7CCUIxr66633u79H/X4HaNoGk6nrJkmtbZLWRYo1aOYg48vO7AYAc9zmuT8dLHHrFvHCUKpZRLlSO2RzjvTdN8MaxeC4Z4ZbaOBHZmfuVOCoGc9ePSq9z4f1iGN5jp9wYUz85AyQDgnbknrU4ic6lLSla7vf8ApFYWEKVVXr3srW/p7kGgf8h7T/8Ar6j/APQhXR/GP/koeof7sf8AKsmx0nU9P1jS5r6zkgje7RVZiDlsgkcHg+1a3xj/AOSh6h/ux/yr7zw4jKNespKzsj8q8YpxnhcO4u6uyBIbG38J6bdMNOinneYO1zb+Yz7SMYParWl+D7W+0/Tr9r65jS/l8sIsIzGwySf93jj1rnLPUtWigFraXV0IlywjjyQuepx2qzpeu6xp95HqCTXEgjwMSbvLIGcD04Jr9NnSrJPklrd/rpsfi9KvhnKPtIXVkvyu9zd0zwjaXkMckd5MtvcBGUyRL5qDeVP06VXfwtpxs4JY9WeOS6jMlusq5yA23B2jr75AFUIR4muPLvEuLsG5cortIVJKDd37Ad6zkvdUS0Fmk92LeTJEQztbPXHr+FTGFZt2qf1/X5FSq4ZRV6L28/Lz/wCGujb8SaPp+m+HWNuJnuYtRa3lllQKThei47Zr6F8N/wDIvaf/ANe0f/oIr5ev9R1K6hW3vby4lSM5WOVj8p+h719Q+G/+Re0//r2j/wDQRXiZ7CcKUFN3d3+h9NwvUp1MRVdONlZfmzQooor5o+0CiiigAooooAKKKKACiiigAooooAKKKKACvOvjrqmnr4Sm0lrqMXzvHIsP8RUN1r0WsDxB4O8Pa9fLe6pYCedU2BixHy+nFcePpVa2HlTp2u9NT0Mrr0cPioVq17Rd9O69Tw/4S3mi2PieSbXXt0tTbsAZl3LuzXZ+NdU8J397oEegS2TzrqSFxDHtO334rrP+FaeDP+gQv/fxv8altPh34RtbqK5g0pUliYOjb24I6d68TD5XjKVD2HuWvvrf8j6TFZ3l9fE/WffTta2ltrdz558Qf8h7Uf8Ar6l/9CNfQnwg/wCSe6X/ALjf+hGuH1H4P6ndahc3Q1i2UTTPIAYjxkk+tel+CdGl0DwzaaTNMszwKQXUYB5zUZLgMRh8VOdSNk0/zNOI80wmKwUKdGd2mu/Znzb4t/5GfVv+vqT+ddDrPi3X9LtbDTLHUmgtDp8X7sAdwc11OtfCHUr/AFa8vE1i2RbiZpApiJIBPTrXfaP4P0iDR7O11LT7O9uYIViaZogS2PrXHhsoxrqVLe5fr8/I78Zn+XRpUrpVLdLbab6o+c9D1rUNEu2u9LuzbzMpUsMHI9KtXWvanrut6fPqt6bmSOZFQtgYG8ccV9Gf8In4a/6Adh/35FKnhXw2jq66JYhlIIIhHBrePD2KUeT2vu9tbHPLi3BSk6nsHzWtfS/3mzRRRX158AFFFFAAc4OMZ7Zr4v8AjrY+Mx8RZk8TLJdT3D7dPMKkxPHn5VjHr6jrmvtCq93YWV3NbzXVrDNLbPvgd0BMbeo9DXNisP7ePLex73D+d/2RXdXkUrq3mvR/meQfAP4RReGYYvEXiKFJdakXMMLcraKf/Z/ftXs9FFa0qUaUeWJ5+Y5jXzGu69d3b+5LsvIKKKK0OEK5zVtF1LzrybSb/wAiO4Ad7cfLvkH+31UEdcc10dFZ1KcaiszajWlRleJ53eabqFmjR3Gn/uFkX/VKXiye+wfNI2e7HFR2iz3d0Vto55blfkIUjzl9mfG2EeygmvSKaiImdiKu45OBjJrkeBV9JaHoLNXy6x1Oc0vwvGI/+JkyMhO77LDkRZ9WJ5kPuxro4o0ijEcaKiKMBVGAKdRXXTpQpr3UefWxFSs7zYUUUVoYhRRRQAUUUUAQX9pb31pJaXcKywyKVdGGQRVbQNG0/Q9PWx06ARRAknuWPqT3rQooAKKKKACmTRxzQvDMivG4KsrDIIPan0UAnY88vvhD4ZuLl5oZby2Vjny43G0fTIqD/hTfh7/n+1D/AL7X/CvSqK855Tgm7+zR66z7MUrKszzX/hTfh7/n+1D/AL7X/Cj/AIU34e/5/tQ/77X/AAr0qij+yMF/z7Q/7fzL/n8zzX/hTfh7/n+1D/vtf8KP+FN+Hv8An+1D/vtf8K9Koo/sjBf8+0H9v5l/z+Z5svwc8O5Gb3UCO43jn9K7nw/o2n6FpqafpluIYE5x1LH1J7mtCit6GBw+HfNSgkzlxWZ4vFRUa1RyQUUUV1HCFUNd0iw1vTnsdQhEsL/gVPqD2NX6KAK2l2FpplhFY2UKxQRDCqP5n3qzRRQAVynxW/5E6f8A66p/OurrlPit/wAidP8A9dU/nXDmf+51f8L/ACM63wM8cooor8wPGCiiigDV0vWDZ2scLRNJ5MjSRYfA3EYO4dxTr/WvtNvKsdu0M85jM0gfj5Om0dqyKK6frdXk5L6f8C35aFqbtY3m8Rs1hPaNbbldNkZL52jGDn1PeoNP1lbW1t0a2Mk1rvEL78L8/XcO9ZFFN42s5czlrt+oc8jU/tf/AIny6p9n4ChTHu6gLt61bXxEscxuIrMiWTyxIWkyCqdMDsawKKI4ytHZ9b9Nw52dHH4kt4YJIodOKBwAf3g7Nuz05NUrHWRb6hd3TQyFbhy5jV/lPOcEHgismim8bWbTvttogdSTOluPEFvCttNZW4+0fZ/LcbjsjG/O0D+tQXniJp0uVEc+LhHBV5twQt3ArBoqp4+vK+ug/aSOj/4SaNpoppbFmeBSItsuByu059fWubHSlorCtiKlZ3m7kuTe4UUUViSFFFFAG34s/wCSO2X/AGEK5PQvEEdhpv2Ca1e4QsTteTMS5x823qCPYjNdZ4s/5I7Zf9hCvNK9XE1p0Z05R/kifs/CVGFbKIRmtLs7i88Z21pql+umW0klrdSM00hl+Z8oFynHy1nf8Ja2+HME8oiu47hTNPuYhFK7c/j+FcxXV+CdNsdT0u9gurUySNdW6eapIeNCecelFHE4nEVOWMrPdfmezWweFwtLnlG+yeuvYS48TWmox3MN3ZyQvfLFDPMsuVREbOQuOuKo+Hdcj0K8vGhga5jlZQhLbTtV8gn6it2w8LabfWlzcJbTwIEnaFhOzn92cc8YGfQ805vDOgmeZRHfKttOsLhGMhk3R7s4HIAPp2rb2OLco1bq/R+t/L1fzOdYjBRjKlZ26r0t5+i0MqPxXG2myaZdWLPbzGXzNk21/mfeMHtg1JD4rtVsobGTS5GtodhUC4O7KPvGSevoa37Tw9py6ZPpk0Plb7kvuSUu8iiLcEHQ8nt1rKfQdAiga4eDUmVp4YRGco8e8EtgHk9OM1bp4yFveW1v+BsRGtgZtrke993167kX/CZxvdPeS6Y5uPLkiQrNhQjNu5Hcj1pD40ZtVjvFsxGRDJENz7gN7A7iO+PSs3xhpMGl3Vv9lRkgnQsoZyWODjlWGV+h/CsOuOpjMTTlySlt6HdRwOErQU4x0fm/8zttR1HS57nSrTT5fNlfVvtUxViyjcR0yBj6frUPxj/5KHqH+7H/ACrnNA/5D2n/APX1H/6EK6P4x/8AJQ9Q/wB2P+Vfofh5VdXEVpNdF+FkfkPi5QjQweHhF31e5W8Eatpmlu8l/JcK3nRuAillZR1yARz6Z4rVPi3SxcKpSaWzW3lUwGMBWcybl4+nese28IX097Jai6t1aN4lZjnHzruH5CnReELmaPzotQtpIWiEqMqsWcZIPydeCOTzX6NUjhZzcpS/qx+RUJY6lTVOENP+D69zV1HxRpraW6R3V1eXPmyvEJYdoRZMfLnPYcVJF4s0qG5eYTXUu+UyRBoQPso8vaEXnnn6VjQ+Dr648mO2u7aa6liWbyBkMqM2Mkn6dKWTwhPEsskuqWaQxJud+pB3bcbQc9TUezwluXm/r7jT2+YX5+T+vv7fdptoc3JJJKxklcvI3LMTkk19V+G/+Re0/wD69o//AEEV83+IdAXR9Kgmlud921zJDIij5QFAIIP419IeG/8AkXtP/wCvaP8A9BFeZn9SNSlTcdrs9nhSlOlXqxqb2X6mhRRRXy59wFFFFABRRRQAUUUUAFFFFABRRRQAUUUUAFFFFAEH2y02lvtUG0SeWT5gxv8A7v19qT7dY7Ub7Zb7ZJPLQ+aMM/8AdHqfavAEXVItan8EtoesnUZfGi6qs4tm+y/ZNwbzPO+70B+XrntVP4ZaN4k0fxnpGueKLC51DRZtVv7bTrcWrhtKleVis7j+IOMjeR8oIpQ963n/AJL9Xb1RM5ON/L/g/or/ADPpATQtO0AljMqqGaMMNwHqR6U+vHtb8SW/hH496le6pputy2l/o9tBBNZ6dLcR7xIcglAQOormPC+sfGTW/iZ4q0m9ludNsvJuPsoaAhIQBm3eJtu0k/xDcTyeBQnf8fwKej+78T6Ior571Txn8RtO8Ej4iXsN/br9uFl/YskYUhCnkiTB5z5x3/TFe3+ELfUrXwvptvrF013qK2yfapm6tIRlv1yKa6/15kqWxq0UUUFBRRRQAUUUUAFFFFABRRRQAUUUUAFFFFADZpI4YmlmkSONRlmY4AHuahnv7GBGee9tolVPMJeVVAX+9yenvXMfGm3urv4U+JbayhlmuZLCRYkiUs7NjjAHJNeEeMfB/jebRdW0/Xb+81/7Z4UtbeFodNEHk5nTdH8g+ZgMnnnAqW3d/wBdH/kD0V/63X+Z9NXGqaZbn/SNRs4f3fm/POq/J/e5PT3o0/VNM1FnXT9Rs7soAXEE6vt+uDxXzP8ADXwprerfFDTp/GHh+5lsrezutCKXMDGJ7eBcIzZ4w+Rj1xXpv7MnhWy8O+CLiZdBTS7+fULpZWaAxyPGJm8vOeSMYx7Vas/uv+P+RKb7eX4Hq9FFFIoKKKKACiiigAooooAKKKKACiiigAooooAqX+qabYPHHfahaWryfcWaZULfTJ5p13qGn2ZUXd9bW5ZSy+bKq5A6kZPSvFfjpb6D/wALV0S78VeF7/XdK/sa5hjW302S6Czl12/dGFYjoTXm3izwH4om0q4vNWTWri5tPBTJb2xt/OWJmuMCIYBJcRkZAOTjFTzaX9fwv/l+I/tW9P0/z/A+sdO1PTdSDnT9QtLwJ9/yJlk2/XB4q3Xjf7MsGm2lhqdvZ+aZT5TSM/hr+ygPlxjoPMPvXslaSVmRF3QUUUVJQUUUUAFFFFABRRRQAVynxW/5E6f/AK6p/OurrlviorN4OuNoJw6E47DNcOZ/7nV/wv8AIzrfAzxqiiivzA8YKKKKACiiigAooooAKKKKACiiigAooooAKKKKACiiigAooooA2/Fn/JHbL/sIV5pXpfiz/kjtl/2EK80r0MfvT/wR/I/bODP+RVH1YU5HdM7HZc9drEZptFcJ9UPWWZVKrNIFPUBzigSyqdyyyA5zkMetMop3YWQ7zJN27zZM5zncc59aGkkY5aWQnOclj1ptFK7CyHSO8jbpHZz6sxJptFFAF3QP+Q9p/wD19R/+hCuj+Mf/ACUPUP8Adj/lXOaB/wAh7T/+vqP/ANCFdH8Y/wDkoeof7sf8q/TvDb+NW9EfivjJ/u+H9WZy+LdaVFVZYAVKsXEC7mKjC7j3wKgtfEWp20cCRtAfs67YS8KsU5zkH1yayKK/V/q9L+VH4R9br/zv7zpNQ8X6jMLY2hFtJFCiSShR5kjBi2S3XGT0qhca9qEyTp/o8azjEoihVd3zbs8d81lUURw9KO0RzxlefxTZo6prN/qUBivHjkHmmYHywCGIAOD6YA4r6c8N/wDIvaf/ANe0f/oIr5S68Dqa+r/D6NHoVhG4wy28YI9DtFfPcQxjCnTUVbV/ofW8IznUq1ZSd3ZfqXqKKK+WPugooooAKKKKACiiigAooooAKKKKACuOPxN8GL4wbwm2qsuqrcfZmQ28nliUruCGTbs3EdBnJrsa8hs/hPf3/jrXNY1vWruHS59aTUrXT7Z12SskYVJGO3crA54BwcClrzeX/DCe2h1Fp8VPBNzdXtqupzRT2NzHb3CT2ksTK0jbUOGUZUtxu6VU1D4reHLPXJIHvbf+zLa2uZrq5JfcjQOFcKu35gCeSDXNXXwbk0zQPERtNY1HxDqeq6cbGMXskcWweZvR96rnKk5z1OKtwfBPTpvDelafeavdpPa6JJptw8QVhK8rrJJKSwyWLA/nQr2/rs/6+fkDbv8A15f18jfT4veAH0ltTXWZPKF0LTy/sc3nGQruAEW3eRt5zjGOa2D468Lr4IHjNtUQaGyFluCjfN823AXG4kkYAxmvN/iV8K9fS+/4SPwLdebrTX8U7CadYTHGsBhZY22kfMvXcD7YrbsvhTDqnwLsvh54nnIkRA8ktud3ly+YXBGRhsE9xg0O9nbyEm7pPzNC9+M3w6s7SwurjXSsV9E0sRFrKxVVYK5cBcptJGd2MVLL8XvAMeltqR1iRoFvfsOFtJS5mK7goTbuORyCBg1z1r8B9AttF/syHVbmJW0u406RobeKMP5zq7SbQMBvlA9Kj8XfCXUJdS0+58O61cW0javbXlzc5QPbLDAYgYwVIYngkGm/6+//ACBX/P8AL/Mu6r8RvA+q61ZNqUNnd6JBph1iDUZlJ8t1k8sKIyN2/J6YznjFdFpnxO8F6jbwz2+rFVlSdgJoHjZPJXdIrqwBVgvOCMkdK5n/AIUboJs44W1nUzKlm0In+Tf5xm877R0xu39vu47VneMvg7dX3hy20e11C51G/vdaTUNV1i4lWKQrgK4CIMEMg27RgUlfb+t/8vy+5a7v+tP8/wAztovij4Ik1my0gayBeXlutxChhcDay7lBbGFYgZCk5NZ8Xxo+HstvZTRardSLfTtBbKmnzs0pXhmUBMlQerDis7VPgb4WvfiOvjRZXil8tFa1MEbpuRNiOrMNyEDsD2qTX/g7Z6p4N0PwxH4ivrS30pSgnS3haWVScn5iuUPuuKY9bnp6MHRXXOGGRkYpahsbdbSygtUeSRYY1jDSNuZgBjJPc1NTe41e2oUUUUhhRRRQAUUUUAFct8T/ABa3g/wydRt7EajfSyrBaWfmiMzOe2T0wAT+FdTXJ+OfAOheNdR0yXxJCNQsNP3umnyqDDJIwwHbuSBnH1pSv0GUNT+LPgrSdM0m91TUpIP7UtPtcCR28kx2DG8nYDgKTyTwMVK3xV8Cr4jj0A60DeyNEqkQSGLMi7o8yAbBuHTJ5ridS+C16uvaZY6Fr95pPh+2sby23Q+WZIY53B+zqrKQY8bsHqM1JpPwZm/4S3Umu9VurXw2txZSWunwurC5FvHhTISu5SGx0PNNO/8AXn/kZ+8k+508nxl+Hseny38msTLbxXRtN32Ob55FzuCjb8wXByRkDvVqf4r+A4dfi0NtbBvJTEF2QSNH+9XdHlwu0bh0yeTxXN+KvgT4e8Q+E9I0K61K7DaVdT3EFy0Mbk+cxZ1ZGG0j5sdM1o/8Kf0RI5orfULm3ikvLC6EccaBUNoMIgGPut39O1JX6+X/AARyb6ef/AIvD/xm8O65e2zWubTT2W8M8t8rwyJ9nPzMqlcMvvmtFvjF8P00Bdak1mWO2a4+zhHs5lm34z/qyu7bt+bdjGOc1kD4J6PJI63mt6ldWmL5IrdlRREt0dzAMBk7W5BNU/E/wJsfE+h2dl4i8Watql7ZT+ZBeXMMLbU2bPL8rbsxt74znmhXsvl+ev4FPf7/APgHYt8SvCL+Io/D1nqTXmpS2oukSCCSSMIy7lLSKpVcgcZIrldF+N+h6r4IutWhEMGrWtqbmWxuDIiBBL5eRJtwwz125xmrt58H9Om8RaNqUGtXlla6VBHDFaWsEUYcIpAzIF37efu5xVa4+COjzaDbaQdb1AR2+mS6cHCR7ikk4mLdOoIx6Yp/1+f/AACVe6+X6X/U6LTfif4NvvFC+GI9UI1UymAxm3kEfmhQxjEhXaWwc4zk12leReEvhRfQ+L7vWdc1m6+xQ64+pWOmxMhhZhGqJKx27g3B+XOK9doXwp9Qje7uFFFFBQUUUUAFFFFAEd1PFa20tzO4SKJC7segUDJNedeE/i5o+oeF9Y1/XoP7Fg0yYFwX80tbuf3M3yjPzjt2rtPF+ijxF4bvtEa8ms47yIxSSwgbwp+8Bn1GR+NeXeM/ghpNv4b1K1+H1rDos97aRWsttERHFLskVllYkE71AOKm7uwfSx08vxi8ARaTFqbavP5Uty9qsYspjN5qruKmLbvB28jjkVZHxW8Cte2tqutB2ubH7ejrBIY1g5+d2AwgyCPmxzxXGax8HtZGqaPd6Z4q1A3x1OW91LV5PKE65gMaBE27CAOMY963dN+DPh2z0y/017y9uLS+0YaVOjkZZd7OZMgZ3FmJ9KbvZ2/rT/MmLb3/AK1/yLn/AAuP4ff2JBrA1mRree4a2jVbSUymQLu2+WF3cqMjjkVma38bvC0Es1rpLS3cy6UmpxTyRSJbNGzhQDIFOD17dRjrUXgr4HaD4Xg0xLXUp5JbG8e680W0UZmJiMYD7QM4B69aZL8DtNOlR6bD4k1SGD+yzps4EcZ85PO85WORwQ3p1FPr/Xb/ADC8rf13/wAjql+Jngwa3daLNrCRXlpCZbgtE/kptXcyiXGwsAclQc+1UT8Yvh8PDqa6NadrWS6FoiLaSmZpSMhRFt38jnp0qlP8ILCeXV7SXxFq/wDYOqrK02kKUWESyIFeTcBuPQHaTjNZWl/AbSdL8CT+F9P1uW3a4uVnlvV0+3MjBV2qCCuMgfxdaWtvu/PX8P66DV9P66f5/wBdTan+Lvh6y8dzeG9UMlnCYLWW1umhkIkM5IAcbf3fIAy2OtRr8ZfCdjHIPEF6lpOLq5hjS2iluMpC4Vnbany4zzngetM/4U3pX2O8tjrmqSC6tLK2eSUq74tn3q2SOSx6/pXP6p8FdQk8WIdM8SX1hpVxBffbLiLy/OZrmRWaIKVI2YB56ijW9vX/AIBKcuvl/wAE9ptLiC8tIbq1lSaCZBJHIpyGUjII/Cpap6Jptro+jWWk2SlbazgSCIE5O1VAGT9BVyqdr6FRvbUKKKKQwooooAKiu7eG6tpLa4jEkUilXU9CKlopNJqzA4K5+GenPMzW9/cwxk8IQGx+NR/8KxtP+grcf98CvQaK8x5LgW7+z/Mx+r0+x59/wrG0/wCgrcf98Cj/AIVjaf8AQVuP++BXoNFL+xMD/wA+/wAX/mL6vT7Hn3/CsbT/AKCtx/3wKP8AhWNp/wBBW4/74Feg0Uf2Jgf+ff4v/MPq9Pseff8ACsbT/oK3H/fAo/4Vjaf9BW4/74Feg0Uf2Jgf+ff4v/MPq9Pseff8KxtP+grcf98Cj/hWNp/0Fbj/AL4Feg0Uf2Jgf+ff4v8AzD6vT7Hn3/CsbT/oK3H/AHwKP+FY2n/QVuP++BXoNFH9iYH/AJ9/i/8AMPq9Pseff8KxtP8AoK3H/fAo/wCFY2n/AEFbj/vgV6DRR/YmB/59/i/8w+r0+x59/wAKxtP+grcf98Cj/hWNp/0Fbj/vgV6DRR/YmB/59/i/8w+r0+x59/wrG0/6Ctx/3wKP+FY2n/QVuP8AvgV6DRR/YmB/59/i/wDMPq9Pseff8KxtP+grcf8AfAo/4Vjaf9BW4/74Feg0Uf2Jgf8An3+L/wAw+r0+xw+tfD9L/wAIQ+H49SeNYrjzvNMYJPtiuX/4Ur/1MDf9+B/jXsFFVUyfB1GnKGytu9l8z28FnOMwVJUaE7RXkv1R4/8A8KV/6mBv+/A/xo/4Ur/1MDf9+B/jXsFFZ/2Fgf5Pxf8Amdf+s+Z/8/PwX+R4/wD8KV/6mBv+/A/xo/4Ur/1MDf8Afgf417BRR/YWB/k/F/5h/rPmf/Pz8F/keP8A/Clf+pgb/vwP8aP+FK/9TA3/AH4H+NewUUf2Fgf5Pxf+Yf6z5n/z8/Bf5Hj/APwpX/qYG/78D/Gj/hSv/UwN/wB+B/jXsFFH9hYH+T8X/mH+s+Z/8/PwX+R5Lp/wc+y39vdf28zeTKsm3yBzg5x1ra8W/DG08Q6/Pq0mqXEDTBQUVAQMDFegUV6eW0o5Y28L7re/X8zxc4rSzmMY4731Hbp+Vjyn/hS9h/0G7r/v2tYXjv4a2nhvw1Pq0Wp3E7xMoCMgAOTjtXudcT8bf+SeXv8A10j/APQhXv4PNMVUrwjKeja7HymY5HgKWEqVIU7NJtavt6ngGm24u9RtrVmKiaVYyw7ZOM16+fgvYZ/5Dd1/37WvJvD/APyH9O/6+o//AEIV9X16md42vhpQVKVr3PE4Zy3DYyFR143s1bc888OfCfRNL1CO9urme/aJtyRyABAexIHWvQ6KK+Xr4mriJc1SVz7fC4KhhIuNGNkFFFFYHUFFFFABRRRQAUUUUAVdYZk0i8dWKssDkEdQdp5rxfwcmsaP4PsPGsskemW1vYSSXcxupLo3zMSELx8BcEg9fxr3IgEEEZB6iozDCYDAYY/JI2+XtG3HpjpStuD1t/XY8Rt/i5rdjZX9/qC2t3YWN+dPaWJAXaWSMGAnYSuC52nHrXQ/EHVtb0678GyTa5Y6NeSxztdvOP3DOINxTBIHXpk11vivS/CqWNrJrb2tjY29ykwRpBDFJIv3d44DYPIB9Kmu9e8I3WyO61bRp/3X2hRJNGw8v++Mnp70nqt/6t/w5NnfX+tTw7X/ABvrWrvPcHfpUi2srskLspZjb7gTn3GR7Guw+Iur6xpmp+F9Stbh54rXSJrxrMqSJpVRcOxHJxkmvR4tS8NXMIuY7zS5Y3iaXeHQgxrwWz6DofSnwaz4dvNSGnQalps96qHECSozhSM4x16EcelU+y/rcSXd/wBaHm2meOPE1/4u0/wzaanpV3HLcfPqkEO6OVPJMhRQDjcCME57jvVv4qfES+8M6+trp9zbOYGtvPtZYgN6yvtzuLZPH90cdzXdT6l4a0q7WwkutMtLlEaVLcMiuBjkhevT86z/AA/4j8N+JfDUfixoraKwYsIri7CZ2hsZzzjJHSi+z7Ds7NX3Mf4keL9U8OeItOjjnsodMdQ0xwJJ2YuFx5ZYMVweqZOe1chbfETxJHHfXFqNPistNRZpIDGS0we5MZG4n5eOfrXqV/rvhENaXF9qujZkXfbSTTR5IzjKk9s8Zpr+IPB0dslw2raKsNwxjRjNGBIynke+D+VKKs9Qkr7M8j8Y/EDxBdafc2/9pWVuLpbnNlCCt1ZeTIoXcc/xDk5A68V1nw48ceIvEXic295bafDZMZ0a3M6/aLcxthSU+8d3U7sdRireijwHb+I9S1a4vHS6trt7LfqVyCm9wHYRbj0IIrsY73w9HK95HdaYkjyGFpldAWcDJUt3OOcUR0SuKzbep5bqfxK8VRanrrW9ppkUGnyXEIt55gJVEagrLs+82SfpjoaUeO/GVjcM17c6XcwxzwQlEtyrP51uZQc542kY9xXoz614PaIalJqOjFZn8gTtJH87f3M9z7VNHc+HNdtb20tbqxvFVTHcC3dWZAVI/h5BxnBpWfLa+v8AX5lbv+v60PH5PiB4g1DRtMnku7XUCz2V80mnfKqszHNq2Cck46da0G+KOuWEKapczadqOlw2seoam9rEd1lEzbWhOCfnXIPPPBrvtKuvC+jeEtuhW4vbXT0VFt7WPzJyw+VQV67vdsVm3Oq+CPEPhyez1aaHRYprpobu1mmS2d5IyN6MQfmXkZ5IOab3dn/X9W/pkpPS7/r+r/0jlYfiP4xl1a1tTZ6XCTBBc+XPMIvtEczEgLu5JVdv3c8nmu4+F+tanrXhyHU9avbNp72WU28MSbNiI7Ljk5Y4GSa2bK58OahbfbLObTLqGzynnIUcQ7R0z/DgVRGo+D7oQa7HqumvDppZUmjuV8uMuMHocZIp7DVzh/EnxG1zTdR1JoGsG+z3slkmmMh89UWPcLluc7c+2Md81vXfiXVNL+GWm6zqmp2w1C/8jEyWw2K0oBCgFgBjP3mOPWumXUvDU2pwxLeaXLfXcW6JQ6NJLH6juV/StOa3t5oPs80EUkOAPLZAVwPbpSSajb0/Dce7OV+EXia78WeEP7SvvJM8d1NbM0X3X8tsBuOMn24rr6jt4IbePy7eGOJM52ooUfkKkpglYKKKKBhWD8RpprfwDr08EjxSx6fOyOhwVIQ4INReIfFJ0zXrfRLXRr/U7ya2a522+0KiKwXksRzkirNx4j0aGEQ6rdW1ncvAZXsp5UMgUDJBXPPFRNc0HqVF2kjx7WPjPa6P8DNL1Twrqmn6/rMVtZw3hWZZvshdQGllG4YwfUgZ71LY/FjxnLpnhxrjR7SK88TQrDpqqNyfaVkw7EqSNhjy4Ge2M16FoviPwBdaSdQt20W0067iRg8nlRiYNkgFevboa14td8I/YzcQ6ro/2ayIG9Jo9sJI4xjpkdMda0b95t9/6Rkl7qSfQ4nwf478Sat8TrjwRdW1sJtIaeXVJkiYK0Jx9mKZ7tk5/wB015R43udd/wCFqeJL+KTV7W3ttdtbWLWhrLpaabuVTiS2HDKeRk8ZIzXuOgX/AIF0zxjqTWWqxzarqtouoXNzLc+YrQIdi4YnAUZOAK1dZ8TeEdP0CbV7q+02SylVmJDoftBUZIGfvNUp8vLJ9P8AP/gWK35o9/8AL/g3PHLX44+MH8d+LNLXwzFPZ6RBcGGEACZDEBtkb59zK+c8KOOhNUfFHxy8WaN4MsLyxu/DniC5ur3ym1GwhdbWIeXvETeY6qHz8udx+meK92TVNFW60idbECfW4/3MghXdtEe/DnrjH1rAfxp4PTWtP8LyaSy/btQns41NovkrNEASW7DORg460l0jfXT8HqK636f8A8w134oeIdL1+6uov7P0a4vf7KjnbUXeWC085GLEqrY4x1GM96bYfFLx5f6xo94NV0C3tp9Hv5IoJo3jt9QngfasqOTkKw+YDngH612nivxV4O1q3vtQk8O6jqVv4W1VRcPAqIPNQfK2CR5ifNjFdneaxpdnommX2qaG1qLi4jtIIHiRmiMh2jpwB64oSbX5fNafmKzi9X/SephfAPxveeN/CtxdaleWl3fWlwYZ5LS3McJOM4VtzB/qD+Fei1j6XqvhpFa102+0tFSYRGKCRFAkPRcDuanj13RZBcGPVrFhbOI5yJ1PlMeArc8E1baexS03NGiiikMKKKKACiiigAorl9U8XNb+JZ9AsdC1HUrm3gSeZodioiuSFGWIyeDVnWPGXhzR7O8n1HVLWGSyg8+5g81TLGvfKg54ovpcOtjfr5W/aL1O/h+LuqRReI7TTvsmiwT2sVxrc1m3mbjkwpGcSucdGBr6Ki8YeHTapdXGsWFrFKf3TTXKLvGAcjn3GfSo7zVvBNzD/al5faFOkcnlC4kaN9rjnbuPfvSa1T7ApJp+Z5Vd/GPUNMvBotw0EeovNpKWdvdIRcTw3CfvXI9Qe/QGuUvvi74ol8Yrq4u9NnksbPU2GiWyyiS1MbbF+0jPzcDfwBx0r3pPE3gu81bUI3vNNa40tImuJpAmEVxlMOev4VnfEHUvAEXhm6/to2E9vqkPlsluyCa5RyFypBBPJ65od3qvP8VZExVla/b8Nzx/X/jt4w0nw7qM0H9iavLDf2trHqdnAwtVWSIyF2DuOpG0EsBXa/Djxt4u174p2FrrV3Y6dYX3hqO/TSfLBkMpfDMjg4YDg9+D+NdV4a8L/D/4d6a+kLPbxJqEis41O682SYqNqgmQ8gDgdhXT2d94fuNVNnaXWnSahaptMUbIZI09MDkCqVr/ANdrfnqKzt/XdP8A4BqUVyZ8c2Da7LpEFjezSrLLbwyBQEmnjXc8aknggEcnisp/ippsFpcz3mi6rAbe9Nmy7Ubc4Xc5UhsEKOtSmmU2eg0VmeH9bs9cgmuNPEj28b7FmZcLIcAkr6jnH1rTpgmnsFFFFAwooooAKKKKACiiigAooooAKKKKACiiigAooooAKKKKACiiigAooooAKKKKACiiigAooooAKKKKACiiigAooooAKKKKACiimyuscbSSNtRAWY+gFADq4n42/wDJPL3/AK6R/wDoQrgPHHxO1G81uL+wJ2trK0kypxzOR3Yf3fatrxd4usvFfwqvZI8RXsTxfaICeVO4cj1Fe5QyyvQqUqs1o2vlr1PmMVneFxdGvQpvVRdvPToeV+H/APkP6d/19R/+hCvq+vlDw9/yH9O/6+o//QhXrXxY+If2MyaHoM/+kj5bi5Q/6v8A2V9/ftXpZzhamKr06dNd/lseNw5j6OBw1arVfVer0eiPVaK86+E3j0a5Gmjao2NSjX5JMcTqO/sa9Fr5jE4aphqjp1FqfbYLGUsZRVWk9H+HkwooorA6gooooAKKKKACiiigAoqO5lWC3lmYqFjQsSzYAAGeT2ry2P4s3kmptpcOhQT3crW/2VkuWETpM5QEsyDOMZyBg9qV9bA3ZXZs/F2zvH/sjVLGzkvp7OWUCA23nRN5kZXLgEEex5rl/DHwu1UeFw15JZW2oSWtkUheHcsbwO7lHx1Q7gMCr7fFi+xIw8OJtsoDNqGbvlMT+Uwj+X5uTnnFXda+Ka6dpH29dHMxM93CqeeAT5ABz075/CkrJX7kScW9TKvfhj4jeXUL+11HSo7zVYbmG5iaF/JgWXbzGAc8bec9c0ngjwLrS+I7l76K1tLGx1pbuGYRkT3OyFEHOceWSD71taP8QtWm8QWumap4ehtY5r77CZYrvzMSGPzFIG0fLjg+9S638Q7jS/E2pWUujodM02e2guLr7Th904JUhMdBjnmqj7rVv61T/r1B2kr/ANdU/wCvIreIfh7qOpa9qEkV9ZrYaheQ3ksjxk3MTRrjYh6bT+mTUmp/Dy6ufhtpHhuO+hW60y5juQy7kilZXLbTtOQDnqKoL8XVg1eW21DSolsoljnlvYZ2McVu77PMO5BuAOORxg1dsPiVd3GpaYtxoIsNOvyDHeXExEbqzlV2sFIDcA4YjORg0kk0kv6a2G2ru/8AVzP/AOFUPJbTI39mw+dpslqYwjyKsjzrIWy5J6Lg+9UtZ8Aa5F43EmmwadNa3rXsjSTQHy7ZZIlQDAP3uCeOK6XxV42vNI8af2FY6a15czC3jiElwEiBkYjJ4J4xWBY/FLWp9bl3aTb/AGV7aGK3t/O+YXbzGIhnxjZkdaSs3p5oUlGLd/JiWXwo1bSp7iaw1KwvDNHJbbb2JmCxvGq7xg/fBX8uKzpfhbeaj4i1DRku7mDRIdKRFlePAbUCgQzLzkjYOfeut1/xtq6/DjX9X0+xt7fWdJuDayRSSb4vMVlBIOORhvSsK1+J2r6HJqk/iTT1uLCPUri3hlgkHmKY4lfZtxyMkjOc0Oz37f1+d/UFFaW/r+rW9C9ofwxnt73TLy7XTFe1u/OuFXzJROBCY1zvJwee3atn4deENU8N39+0l1aw6fLGI7e0t97LG24neC5JA5+70p3hXxjqOvaHq1xcaLcaZLbWwmgldT5coaMsNu4AkjvxiqbeOrrSPhv4c1a8tpNQ1LVjDAiqpAaVx1IUE447Cqbs9f6vp+gJR0t/Vv8AhzXbwf8AY2vdV0y8L6/cR+X9svF3qUznZtGAFPTjmuQh+E90zzyTXGnpHNbXcaWawlobZptv3M84yCT7mtCT4oXUMFvHdeGbm11C9iAsbaaTYbibzNhQcZA/iz6dq1/BXjyPxNqsmnw2Hky2luz6jmUH7LMHKiI8dSAWz6YpWW3qv8/6/wAxtr+vw/r/ACKtv4PutH0TxasJim/tOzVYIII9uGS38vHpya47T/hXrmoaLoupXs1lY6jZW1oq2MIeKJxGnIkKnO/nqOmKueKvixq8KXVno+n2JuSizWtwJWeJoxMI3BJUAnngrkV0PxF1bW49ct9L0/Un01YtJuNRd4kVjI8eMIdw+7zzSbXxf1pcLL4e362J/AngT/hHde/tMiyVP7OS1WKJWOxxIXYhnJODmu7rzvxPq3ijUPDPhafRhJHNfqlxf+TPHFIIxFvYJvB7+gNc1qvjTxRYyw6zbTzSaDd2oS1eZEJztILkD5jIrAk/w4qpSto+n/DiTVk11PaaKxvBut2uvaDDe2r3DbT5Uv2iMJIHXruUcA9+PWtmmyk7q4UUUUhnA+PvBd3rni6x1yGz0i/it7KS2MF+H4ZnDblKn2xVPUvAWrXfiG31K1k03S98Mcd41uHYyIqldhRjtPB4bGRXS/ErX77w34XfUdNhtpbozxQxrcZ8sF3C5OOeM1xD/FDxFb3mptN4fhuLPTZp7ado2EbF4kzvXc5Ygk/d2ZA5yanRK3r/AMH8we/9f10E0P4UajbX1rcX13prpbosYjSAkELDJGDz3+cH8KmT4aa1YRW39k6lYQ+XZWttNGIigm8piW+YcrnPUc0mpfEbxHZwaVbRWmj6hf6lG9wjWbbo4kEYfYwaRcMc4zu6c4qnF8Stfk1iSyt7PSrGZ2keX7ddNIqbIBIVXa2Mk8cHHfmm7K9yFyuxBF8G9WGgx6bJq1nv+ySQySIjg7vtHnJg5zt/hPOauXXwt1X7JcTWR0aK7vbae2uYZxLNEPNIPmgs2d4xj0Iqna/EXxebnU9QigsZLSRrZ4reVSZLONoS7HbvUyDI/h5A5wa7XWfGVwuj+HJtIbT2l1xgsd1cbxbR/JuJIyGOcYAyKTSt+H3gnG9/n9xLqvgmHVbXwvaaiLa6t9GUedHIhIlIi2Aj055rl5fhLcKssen6ha2KLLezWflxHNu823y2HP8ACVP51J8NvEut+KfiFeXl3dLFp8OlIYrOJ32eZ5jK0nXDA7eCRwKo+DdXk1TQNd1bxD4uudGkiu7iCWZNWSSPy0frGnSM7cDI560NXd+93+NgVrW9PyubEHw1urfwp4l0WHULcNq4hKSGM4VlA3s3POWyfxro/H3hebxL4etNKiu1tjDdQyvJgk7U649/Sud0zVNWsPhfruqzahcouZpdLe5bzriODACFyeSScnnkAjNcja6j4qvP+JU+sPb/AGa9Waa3l1lhK8X2fftW4UfPlsnbxtFOTTun5f18uoK2nz/r5m3pHwmu7Tw/e2RuLKPUUtVh0/UFaV3R0ffHIwZsDBxwPeoj8PLu38YeFrK1aRrOGDztfl8oCK7kRvMjOeu7zCeP7tVdL+IWrW2salqMEsc+kCOwWOwu5Wa7UyKwJTnnkZyQd3tXW/DvxlrWuarb2er2unRreaab+A2pfKASmMq24nPY5GKa+Jf10Ym42t/XQ7+iiig0CiiigAooooA858U+Br2/8e3HiOKw0TUYprSKBY70OGiZGJyCpxg5/SqerfDjV77U9Tkt7rT9OtL+CQTxxK7iaR0AGVYkLgjkrgkV6lQelJpW+/8AEOtzyaH4V38hmkvrrTWaW3uo9iwEqrTRooIz2G39aff/AA21xBcrpep2MMFwIVkh8tkBCW5izuU5HPOB16Gsfxl8SfEc3he8fT206ya+ju0s2jLm4szC2C0vPfnGAMZHWuu1fUNd0rVfB1lp6yalJNbyi4ha7MYmIiB3MzbicHnnmk7NfcvzI0jovP8ARHK23wf1i30y0t/7TspZLX7JLwJIxLJCGUqSDnaQ2QeoIqxe/CbUl02Wx02XSIYr1YPPEsckht2jk3kxEtn5s85781z1r408R2WuaXrmpareR6fYvqMmp2XneYrRCZUGcDnZnj60/wC2+I7rwB4p1TUvEWsw6haayPs/2e9eIQRSGMrHhTyArd/WnB8zUl6/il/XoD5V7vy/N/16ne/FfwV4g8WFodO1S1t7SSzMDRyqwKPvDb8qRu4GNp470/wd4K1TQ/Fp1Fbmzt9PMbebb2+8+fIwHz4ckIcjJ29al+I97ceF/C+kyWN5fMItSgWQvOzyzJklkLHJOelc3p3xV13+yRruqaHbW+jKkVzPP5ihoYHbDfKJGJK8HcQo7YpRaTdv6v8A1/WgOztc2rPwBqFt46k8QJdWat9omuBchD9olEibRE/bYvB454q/aeBYYvh3F4cuI7G9vE3y+fPDuTz2YsZMdc88fQVg6Z8Stcl1bTNGvtJs4dQ1lop9MRS+HtCx8x25+8ihT6fNXqlNR923y+7+vvHdOV/61PPvAXgC88L+LrvUI9TV9NeDy4oRu3uSQcvk7eCDjAH3jXoNFFO+g1FLYKKKKBhRRRQAUUUUAFFFFABRRRQAUUUUAFFFFABRRRQAUUUUAFFFFABRRRQAUUUUAFFFFABRRRQAUUUUAFFFFABRRRQAUUUUAFB5GD0oooA8f+LPw82mXXtBg45a5tkH5uo/mK8jVmAIViAeCPWvrw9K8d+Lnw+8sy6/oNv8vLXVsg6erqP5ivqMoza9qFZ+j/Rnw3EGQWvicMvVfqv1R5MjMjBlYqwOQR1BqxptleapqEdnZwvcXMzYVRySe5P+NN06zutRvYrKxhee4mbaiKOSa+h/hv4LtfC2niSQLNqUy/vpv7v+yvt/OvXzHMIYOF95PZf10PAyjKamY1LLSC3f6LzD4c+CrTwrYeZJtn1KVf302Pu/7K+g/nXXUUV8LWrTrTc5u7Z+o4bDU8NTVKkrJBRRRWRuFFFFABRRRQAUUUUANmjjmieKVFeN1KsrDIIPUGuc07wF4P065S6s9BtIpoyhRwpJXY25QPQA8j0rpaKAephf8If4Y23K/wBi2mLpCk42f6xS+8g/8C5+tVp/APg6e/mvpvD9lJcT7vMYp13ABuPcAZrpqKBWMv8A4R3RPtSXX9m2/nRzi5R9vIlC7d/128VkReA9CPjDUvE95At5d3vlbRKoKxbFK8DvnPeurooCy2OK1b4Z+GLjRr/TtNsLfTTfwfZbiaOIOxgLbmjG7IA/lWsfBvhpp7GeTSoJJLGKOKBnydqxjCcdDjtW/RQtAsjMuvD+i3WrJq1xptvJfIUKzsvzAocrz7ZNUZfBPhWVWV9DtCGjaI/J1Vm3kf8AfXP1roaKVkMyYPDehw6DLoMem2402UESW+35Xz1J9SfWoY/CPhpIUhGjWhjSVplVkz87LsZue5XityimBk6L4b0TRrKaz03T44IJxiRASQwxjHPbHFZtv8P/AAhb2L2MWiwi2cL+6yxVcHIK8/KQfSuoooAx08L+H0OmsNKti2lu0lizLkwMwwSpPcg1W8JeFbPQLrWb5X8+81i7NzdymMLuONqrgdgBj3roaKBWRyyfDzwWrTMvh6yzNG0T/L/Azbio9Bu5471oa94X0HXYraPVtNhu1tf9TvzlRjBGfQjqK2aKBmNqXhfQdRg8i802KWMOHUHI2kDb8vpxxxU8ug6NLFFDJptu0cUDW8aFOFjYYKgehFaVFFgKWh6Tp2iabHp2lWkVpax52xxjAGetXaKKASsFFFFAEN3a215D5N1BHNHuDbXXIyDkGq39i6R/ab6n/Ztr9tkXa8/lDew6YJq/RQBj/wDCK+G/sP2H+w7D7N5nm+X5K7d/9761V1TwV4d1LV7LUbrToGa037Y/LGxiy7csO5AHFdFRQFjL1Dw5oOoSNJe6RZzuwVSzxAkhfuj8KsX2l6bfaeNPvLG3ntAABC8YKjHTAq5WV4v1GbSPDV/qVuqNLbxF0D9CfegC3bafY2zl7ezghYxiLKIB8g6L9BVG88K+G7xGS50LT5VZNjBoFwVznB49a5r4Y+MtT8TaleW19BbRpDCHUxA5JJx3rvaGCMyw8P6LYxeVZ6Zawx/N8qoMfMMNx7imf8Iz4f8A7PGn/wBjWX2QP5gi8obd3r9a1qKAM1tA0RtQTUG0qzN2ihVm8obgAMAZ9hVm20+xtXR7e0hiaOPykKIAVTOdo9s81ZooAKKKKACiiigAooooAKKKKAM3+wNE+0XVx/ZVn5t2Ntw/lDMo/wBr1q41tbNNFM0MZkhBETFRlMjBA9OKfOGaF1X7xUgfXFeF3Xw18QR2ejqILlojbzrexWs8fmC5aUss26QEZ28bhyKV9bAz2n+x9J+Yf2dancGDfuhyGOWB+pGTTJrPSdzWcljEwvG8x18nKuy45Y4xngdfSvKb3wT4sa08QWkVtJJrF3vNrrjXvzCEqgEJGOvDDpjnNc74w8HeItO8H3F7Ba6klqsU5ltJLlAVLqqgIsQAUE/X1oTF8j3vUZdLNzZ2d+1uZppC1rFJglnQZyo9QOax9STwVoBWyvoNMsv7Zl8kRvEALpz/AA4xg/SvN5/h/qt1c2OojQmgtY7qY29jHeAS2aSW+zcj9FJfnFdL8OPBZXTPJ8S6HahLK8FxphlVfORtoBdtvyhs9x160Jak8za0R17+G7CTxTa+IJdzz2Vs1vaR4ASBW+8VA7kAD6VtUUUy7BRRRQAUUUUAFFFFABRRRQAUUUUAFFFFABRRRQAUUUUAFFFFABRRRQAUUUUAFFFFABRRRQAUUUUAFFFFABRRRQAUUUUAFFFRXlzDZ2kt1cOEhiQu7HsBTSbdkJtJXZLRXjGq/GS+N440vS7cWwOEaYksw9eOlVP+Fx69/wBA2w/8e/xr1o5HjGr8v4ngS4ny+La5n9zPcqK8N/4XHr3/AEDbD/x7/Gj/AIXHr3/QNsP/AB7/ABp/2FjOy+8n/WnL/wCZ/cz3Kg8jB5FeG/8AC49e/wCgbYf+Pf40f8Lj17/oG2H/AI9/jR/YWM7L7w/1oy/+Z/cz1jRvC2iaRqt3qdhZJFc3Ry7f3fUL6Zrarw3/AIXHr3/QNsP/AB7/ABo/4XHr3/QNsP8Ax7/Grnk2OqO8tX6mdLiPK6UeWnovJHuVFeG/8Lj17/oG2H/j3+NH/C49e/6Bth/49/jUf2FjOy+80/1py/8Amf3M9yorw3/hcevf9A2w/wDHv8akt/jJrCzKbjS7N4s/MELA49jQ8ixnZfeNcUZf/M/uZ7dRWb4Z1mz1/RoNUsifKlHKnqrDqDWlXkzjKEnGS1R71OpGpFTi7phRRRUlhRRRQAUUUUAFFFFABRRRQAUUUUAFFFFABRRRQAUUUUAFFFFABRRRQAUUUUAFFFFABRRRQAUUUUAFFFFABXO/Er/kRNY/69z/ADFdFXO/Er/kRNY/69z/ADFCA8/+An/Ic1L/AK9l/wDQq9irx34Cf8hzUv8Ar2X/ANCr2Km9xIKKKKQwooooAKKKKACiiigAooooAKKKKACiiigAoYBhhgCPQ0UUAFFFFABRRRQAUUUUAFFFFABRRRQAUUUUAFFFFABRRRQAUUUUAFFFFABRRRQAUUUUAFFFFABRRRQAUUUUAFFFFABRRRQAUUUUAFFFFABXO/EskeBNXwcf6O1dFXOfEz/kQ9X/AOvc1vhf48PVfmcuO/3ap/hf5HzKvQU4q4zlHGOvynikTqv1Feua3PoF5BrbfabeCdLKC2l2Mp81DtO9fUjkHFff4jEui4rlvf8AzS/U/J8FgliYyfNa346N/oeRUoyTgAk+gr06TQfCS6hbLNb2cUfmyCNY73eLmER5Duc/Kc9uKwbqHSLfxN4avNPjhtorlY5p4ll3LE2/BySeOPWs4Y6M9FF/1f8AyNquV1KSvKS38/JdvP8AXY485BwQQfQ0leh2Xhuzk8c3kuvvafYZ5Jntgt0jLK2cqDtbgY9SKadK8Hm+1Vflji05vP2vLzMhXmMYJzhsdD0o+v09rN6X0H/ZNXdyS1a10emt/Sx59RXY+INP0GHwdb63aQKk+o7EhhDE+QyZ8w++eK1E8P6D/wAIjaXVxa2sDz6eZTdtdESeduwqhM8g9zim8dBRTae9vmRHLKkpOKkvh5uuz26fP03POqK9PuvDfhkPptm0Vilzdu1sXtrkuoYplJMZJ60mmaF4Lkk1eOcKz2TLBt83DcL80i5YZJb6/Ss/7Sp2vyv+nY2/sWtzKPNH7/K/Y8xor0Sz0/wsdU03T10uC5V7HzpJjdbdznIG4FgOOuAQa47xRa29jr93a2skDwo/yGBiyAegJJ/nXRSxUas+VJrr+hy4jAzoU/aOSavbT0v2PZvgASfBUvPS8k/pXoled/AD/kSpf+vyT+Qr0Svhsz/3up6n6dkn/Ivo+iCiiiuE9QKKKKACiiigAooooAKKKKACiiigAooooAKKKKACiiigAooooAKKKKACiiigAooooAKKKKACiiigAooooAK534lf8iJrH/Xuf5imfEfVtV0fw3LdaTbGWXO15Bz5K/3sd64WPxwuteANV0vVJFXUVtTsc8Cccf8Aj1NIBnwE/wCQ5qX/AF7L/wChV7FXh3wk1ey0O51fUL+UJGlquB/E53cADua3vBPjbX9c8ZvEtr5thL1iHAt1HRs+vr60NCR6nRRRSGFFFFABRRRQAUUUUAFFFFABRRRQAUUUUAFFFFABRRRQAUUUUAFFFFABRRRQAUUUUAFFFFABRRRQAUUUUAFFFFABRRRQAUUUUAFFFFABRRRQAUUUUAFFFFABRRRQAUUUUAFFFFABRRRQAVznxM/5EPV/+vc10dc58TP+RD1f/r3Nb4X+PD1X5nLjv92qf4X+R8yj7v4VoS6LqkU8cMlnIsklv9pQEj5osZ3Cs7+D8K9Bi8WaRITDfCSWKCxVLSQLyrlcPGf9k1+g4ipUhbkjc/JcHRo1W1Vly7W/X+u55+MYB9elFegS+JtFfUIlkML6bK5WRFgbzIoimCMk469h9ayvGOuaZqVtaLp0PlOZfMuh5YAyvypj1+Xk1nDEVJSSdNq5rUwdGEJSVVNrp39Nf61OZtrae5Z1t4WkKIZGwOijqfpUXGB6dq9AfxLpZJb7fIk0tvLCxhjIjUMoA+U8g57Dip4fEvh+2tFVLySWWNiYXeIsyjy9vfgc9hUPF1V/y7f9fI1WX0H/AMvl+H+Zw2qTanJDaR6g0xjWLNsr9Ah7gVBdXdzdRwR3Ezypbp5cIbkIvXAruLbxVYS2UJuLv/ThaRR+ZMjEIysSw+XnkVB/wlFr9rslingigSKbzlNuQm9m4IAOQcd88URrVFp7Pa/9bBPDUXr7bdL9N9em/kcno0uoQ6jE2lGUXbHbH5Qy2TxxU8eh6xczXW2zd5IJCk2WGd/UgZPzHvxU2p39uPFJvtPuJ/J8xGMjcMem78K1NP1XS4vE91q7XjKpumdY3h3B42HVf7r+9aTqVEuaMenbr2MaVGk37Oc9FLukrd19xiNoOrLHBI1k4SdS0ZJHQDJzzxx61miu20bxRZG1+x6swlgkZkAaHPlxgfLuI5cnp9K5PVms31O5bT0KWhkPlKey1VGrUlJxnGxGJoUIU4zpSv3XX/hj2/4Af8iVL/1+SfyFeiV538AP+RKl/wCvyT+Qr0Svhsz/AN7qep+n5J/yL6PogooorhPUCiiigAooooAKKKKACiiigAooooAKKKKACiiigAooooAKKKKACiiigAooooAKKKKACiiigAooooAKKKaZIwcGRQfrQArqroUdQykYII4Irxj4n+Bm0p5NY0mMtYsczRAZMJ9R/s/yr2XzY/8Anon/AH0KSRoJEaORo2RhhlJBBFNAfNnhvRb7X9Uj0+xTLNy7n7sa+pr3/wAJ+HrHw5pi2dmuXPMspHzSN6n/AAp+g6Po2hxyx6bDFAJXLuQeST2+ntWl5sf/AD0T/voUNiH0UzzY/wDnon/fQpVdGOFdSfY0hjqKKKACiiigAooooAKKKKACiiigAooooAKKKKACiiigAooooAKKKKACiiigAooooAKKKKACiiigAooooAKKKKACiiigAooooAKKKKACiiigAooooAKKKKACiiigAooooAKKKKACiiigArnPiZ/yIer/APXua6Ouc+Jn/Ih6v/17mt8L/Hh6r8zlx3+7VP8AC/yPmUdBRQOgor9JPxk07HQtSvbRbm3ijKPu2BpAGfb94qO4FaU3hdR4l/sWG/jLLbec8rfdzs3YFVdO8RT2VpbwrawSTWqyLbTsTujD/eGOh/Gmr4guB4gOsG3iMjR+W0eTtI2bfr0rjl9YcnbRWdvXoejD6moRvdu6v6df67FjS/COqXl3BDIYYEk272MgJiDDKlgORntUeneGL+8mTDQm380JI8cgZkUttDEfWrEHjC6gm+0Q2Nsk7+WJ5MsTKqDCg88cdxU1t42uba38mHTbVF2quAzYAVtw4zjPqe9RKWL1sl/W5rGOX6Xk/wCtun3/AJmRb6HfXVxfJaKjRWchSSWRwqj5iB+eKlHhnWWt4po7dJPNUOiJKGcqTjdj0z3pNJ12XTtQub1bZJJJ3L48xlAJOccHkc9DWvd+MfKezuNMtYo7xbYRTTFSMfOWKKucbeetVOeJUrRS/pEUqeClFucmn/wemnbp+JmN4T1tXKvbxIoRnaRpMIApw2Se4qxpvg/Up71oLzZaIof5i4JYqu75R/EOnPvUN14lmmW6VLOKMXUTRyDzHbG45JGTx9KtnxpcyTpPNp1pLLCrLAxLDywyBT0PPTPNTJ4u2iX9fMuEcvUtW7XX3del/wCvmcsOlFAorvPJPefgB/yJUv8A1+SfyFeiV538AP8AkSpf+vyT+Qr0Svz3M/8Ae6nqfrmSf8i+j6IKKKK4T1AooooAKKKKACiiigAooooAKKKKACiiigAooooAKKKKACiiigAooooAKKKKACiiigAooooAKKKKAPP/AIz+IL3SdNtbGwlaB7stvkU4IUdh6ZryKxttV1KZkso7y7lA3MIyzED1Nei/H7/X6T9JP6VleCIEk8Bay4/tKNxPG/mWke5iV6Adz71S2uLqcja2OsXU0sNrbX00kP8ArUQMSn19KqGScEgyzAg4ILniu/0STVbjQhMPtTai+twtckqRIVx8pYdcYrE1rTI7/wAdXgVhb6dJfmN7luI1PcZ6Z60+tv66f5i6X/rr/kYLQ6isEM7JdCKclYny2JD6D1qxLpeuxXMdrLZ36TyqWjjbcCwHUivVfJie48LSSfYltobqWOFIpgwxjCY9T3NV9KhMmr6PdNHeW3+l3UX2SeVm3YBy4zyM/lSuB5IZZgSDNKCDg/Oaktr28tplmt7ueKRTlWWQ5Feg6foumag2lXV5ocdhK+pvbPBggTxjPJB6n3rH8S2mly+FZdQtNLgsprfU3tQYifnQf3s9TRf+v69R2/r+vQ9Y+Hesz674Vtr65x54JjkI/iK966GuJ+Cv/IjR/wDXxJ/Ou2qWMKKKKACiiigAooooAKKKKACiiigAooooAKKKKACiiigAooooAKKKKACiiigAooooAKKKKACiiigAooooAKKKKACiiigAooooAKKKKACiiigAooooAKKKKACiiigAooooAKKKKACsjxnp82qeFtR0+3/100DKg9T2Fa9FVCbhJSXQirTVSDhLZqx8iXEUlrM9vcxtDNGdro4wVNM3r/eX86+sL3R9JvZfNvNOtZ5P7zxAmoP+Eb8P/wDQGsf+/C19VHiOFtYO/qfCy4Oq3fLVVvQ+Vt6/3l/Ojev95fzr6p/4Rvw//wBAax/78LR/wjfh/wD6A1j/AN+Fp/6x0/5H95P+p1b/AJ+r7mfK29f7y/nRvX+8v519U/8ACN+H/wDoDWP/AH4Wj/hG/D//AEBrH/vwtH+sdP8Akf3h/qdW/wCfq+5nytvX+8v50b1/vL+dfVP/AAjfh/8A6A1j/wB+Fo/4Rvw//wBAax/78LR/rHT/AJH94f6nVv8An6vuZ8rb1/vL+dG9f7y/nX1T/wAI34f/AOgNY/8AfhaP+Eb8P/8AQGsf+/C0f6x0/wCR/eH+p1b/AJ+r7mfK29f7y/nQGViApBJ6Ack19U/8I34f/wCgNY/9+Fp9voOiW8qzQ6TZxyL0ZYVBFJ8R0/5H941wdWvrVX3M534M6TdaT4KiW8jaKW4labYwwVB6Z/Ku0oor5mvWdapKpLdn22Fw8cNRjRjtFWCiiisToCiiigAooooAKKKKACiiigAooooAKKKKACiiigAooooAKKKKACiiigAooooAKKKKACiiigAoqOeaG3jMk80cSD+J2Cj8zRb3EFxH5lvNHMmcbkYMM/UUAeV/H4HzdJbBx+8Gfyrza1vr21AFreTwANuAjcjn1r6H8XaDp/iPThp982x874nUjeh9RXn7/CG43HZrce3tmHn+dUmJnnserarHcy3Meo3SzTDEsgkOXHv61XNzcG1NqZ5DAz+YYy3ylvXHrXpH/Cobr/oNRf8Afk/40f8ACobr/oNRf9+T/jRdAebm6uTBDAbiXyoWLRJu4QnuPSrEmr6rJdR3UmpXTTxrtSQyHco9Aa79fhHcsMrrkLD1EX/16X/hUN1/0Gov+/J/xp3A8+k1bVJJoZpNRunlg/1TmQkp9PSoXu7p7drd7iVoWk8xkLfKX/vY9a9HPwjuVGW1yED3hP8AjT7T4Tx/bBHda8jBQGeONAH2/iePrSugOk+CysvgaLIIzPIR7jNdrVPSLaxsNOt7Ow8tbdF2xBWznHv3q5UjCimpJG7siyKzJ94A5K/X0p1ABRRRQAUUUUAFFFFABRRRQAUUUUAFFFFABRRRQAUUUUAFFFFABRRRQAUUUUAFFFFABRRRQAUUUUAFFFFABRRRQAUUUUAFFFFABRRRQAUUUUAFFFFABRRRQAUUUUAFFFFABRRUN5dW1nbtcXc8cEKDLPIwUCmk27ITaSuyaivLPF/xctLbfa+HYRdSjj7RIMRj6Dqax/CnxdvreQQ+IIBdQk/66IBXX8Ohr045Ni5U/acvy6niT4jwEK3suf59PvPa6KzdB13SddtRcaXexXC45UH5l+o6itKvNlCUHyyVmezCpGpFSg7phRRRUlhRRRQAUUUUAFFFFABRRRQAUUUUAFFFFABRRRQAUUUUAFFFFABRRRQAUUUUAFFFFABRRRQAUUUUAFFFFABRRRQAUUUUAFFFFAHnXx2VjpegNshaJNZgaUz28k0Srzy6pyRXPaxr2paVp+lTaFfWi2m+Q3FtpWnyRGZ9wxs8xXBOM5U4z1zXsxAYYIBHvXNav4t0nSPEh0XUHtbT/QGvUmnuEjVsNt2gNjnvmpXu/ff8P+ADV/y/r7zyKTVvF+kx6jHp1zqj3b315JmezMj24Yx7Avy4xgngZHFb0+teNNDv5JbjUtW1O1S7vbUxpYIX8uOIPG4wvLbiRk8H3rb8N/Few1bV5rOXSJbSFdIGpJcmZXSTlsxjA6gLnPcGoLD4navqWheHtYsfCUYh1y4+zRRz6gEeKTcw+YbDx8ufxoUXZJen6foyNLt38/wv+tziLfxB4w1HW7W5+16pNDpt+Ta5hbbOXtWZUdti7hvAHQAHitPRvFXjibToJdQ1Z47OeWEahNDZO0+nsQS4AKAbd3y8BtvrXqOu+KLXQr/S7TVIUt0vI5ZJZjINlv5abj259BRZ+NvCl0WSLVog4SSR45I3jZVQbmJVgCOOeeo6UaahbXc4fwxqmoaP8ELW7Mmpm4e7kQzpb7ZdrTt87KykquOSdpx6Vg2njLxodGsry6v7vEN9cQmCO0YXFyquoRgTGVb5SeCFz1zXrmleLvDerRWbWGpxTreyPDbgIwLui7mGCMjA55xVe68c+FLa9u7KXUx9os5RDLGtvIxEhGQgwvzNjsuTT2d/66f18wtpa/8AWv8AXyMv4sWMl9o2lXcf27fBqNtIIYmYDlxkuq9cD8BXFW2lald+O761u2ma/vL68ieRIWR7W1aPEcgl6MvbbnHPAzXpa+OPCsk9rDHrEUr3SCSPy0dgFJxliBhOQR82OlQnx54ZkYC01S2eQypGRIHj3Bm2hkJX5xnjI4z3osr/AH/jb/IH69v1/wAzy/QpNf8AB2vafDFYtqdn9pkt7Y+RKq5JVZPLUZ2ZxkFuPvV1vxJ1/wARad4jkt7K5u7SKOzWXT0htPNW9uC+Gjc4OAB2465zxWnqPxS8IW+mi+tbyS/UzxwhYbeTcd8nl7lyvzKGyCRkV0Oh+JND1y6mt9LvPtLwZ3MInCcHB2sRtbB4OCaFqlr/AFb+mCSV7HL/AAQsby00nXJ9Q+0m7udZuJJDcLhv4cAHHKjkA16BRRVdikrBRRRSGFFFFABRRRQAUUUUAFFFFABRRRQAUUUUAFFFFABRRRQAUUUUAFFFFABRRRQAUUUUAFFFFABRRRQAUUUUAFFFFABRRRQAUUUUAFFFFABRRRQAUUUUAFFFFABRRRQAV4R8dbmZvG0VpLPKbVYI28rcdoyeTj1r3evBPjhu/wCFiRbQC3kRbQehOeK9rIl/tXyZ83xU2sD/ANvL9SjrcHgldW0hdNt9RW0Z/wDTRIjhmX/Zz/SluIPA/wDwmNvHFb6iNGMBMqFH8zzO2B1xXQ+K5vFkviXw0bzRtNhuVlJtI45iVlOOjHHFLe3Piw/FCzlk0XTF1QWbCO3Ex8pk7kt617EasuVe99l/bXd/1fofOTw8FOXuL44/8u32Xn+HU4yS4tdP8dxP4blurW0+0RiPcWV8EjIOea+ma8Z8ayaLZ+NLBdQ8PJcatcpHNcPHdOqxv2AHccVe/wCFtzmzvrgaPHi2lEajzT82WIz+lcOPoVcbCnKnHZdWtf8AM9XKsTQyypWhWmtXoknpZXeltNOmvY9Yory6D4qXEmo2dp/ZEYFxAJd3mn5cg8fpVUfF65OlNff2LH8s4iK+aehUnP6V5v8AZGL/AJfxR7Lz/AJX5/wfT5eZ63XB+PviIvhXWk006U11uiEm8Shep6YxUOg/EZ9R8X2+hSafHEk6BllEmeSuQMVz3xKVW+MWhqyhlPlAgjIPzGtsHgOWvyYiOnK3v/kc+Y5pzYX2mEnZ8yje3+ZN/wALqT/oX5P/AAIH+FH/AAupP+hfk/8AAgf4Vq+ILa3X4y6FGLeIIbSQlQgwfwo0e2tz8atWjNvEYxYxkLsGB+FdfJgeXm9j9nm+J97WPP58z5+T6x9vk+Fdr3LPgX4kL4o14aWNJa1JjaTeZg3TtjFd/XjnglVT456qqKFUebgAYA4Fex15uZ0adKrFU1ZNJ/eezkmIrV6EnWlzNSava23oFFFFecewFFFFABRRRQAUUUUAFFFFABRRRQAUUUUAFFFFABRRRQAUUUUAFFFFABRRRQAUUUUAFFFFABRRRQAVz+peFrPUPEza3deXMTp7WQikiVguW3bhnvXQUUmrgeZ23wjsI4IIZNWuWWJrb7qBdyRFiUOP4WDYI9q2bPwHDbaZodiuoSFdJ1Nr9TsA3kszbPYfNj8K7OimtPzJ5Ucj8RvAtn41S3ivbuWGKGKZNqKDu3rjPPpjp3rCuvhRa3mhR2E19DaTi8S4kmsbNId6AbXjOOoZeCT+Fel0UkkhtXPP/DXg2W0+K+seJ2ie3077OkNnbFgV83GJJlA+7lQq++KTXfhla6mLqU3wM8msHVYRNCHjVygQoy/xDA+teg0UW0S/re/5hZf16W/I8/074cvpl2ZdL1aOziu7VLbUYYrONUlVd2Ng6J94g/n1rO074R2un2EdrDd24FrJG1u8dmiSssbFgrv1Oc49O+M16jRRYLI8j8NfC/U5fDNiNc1XytTs49loscS7bcCcy4bH388Cuq8KeCZNE8U3etnUlKzq6m2t4BDG7M24u6jgsOmRj3rsqKd9b/1qLlVgooooKCiiigAooooAKKKKACiiigAooooAKKKKACiiigAooooAKKKKACiiigAooooAKKKKACiiigAooooAKKKKACiiigAooooAKKKKACiiigAooooAKKKKACiiigAooooAKKKKACvA/jk/l/EFJMZ2W8TY9cGvfK8F+NsXn/EaGDdt82GFM+mTivayH/enfsz5riq/1FW/mX6kGt/ER9S1vRdSOlrGdMcsE8zPmcY/CrNn45m1X4labrCaXtkKfZRFvJzuP3s0/wAXfDVfDWkjVv7We52XES+WYgM7nA617VBaWqQJJHaQCQICpEYBzj1ruxOKwVKnF0ocyacd2rd9/U8zBYDMq9aUcRU5WnGTVk79Ft6HhPi+8F78V7+4LEpabgD6BE/xNcrHkeFZ5CTuku0B98KTW2NL1f8AtXXp7mzkindJlRZflMjM3Rc/eOPSqM2kal/wjEEaWkrStdM7QgZkVduFJXqAfWvXouEIximtOVfdqfP4hVak5zcXrzPbu7E0W1fFOljoBbRjH/AWrNtvm8OajHj7k8T/AKkVuyaXef8ACV6fN5YMCRR75ww8tCFIILdAQapWGj6iunaxDJasrMF8pW4MpD5+T+9xzxVRqQsnf+X8xTo1OZrlf2un91D7G8az8SeHNUGBhIST9GKn+ldb8Vmuv+Fq6Q2nxpNdeXGYEc4Vm3HAJ9K4680jVH0TS2js5ZLmN5FMKjMiAkFSy9QDXQ/FS7vNN8W6JqC7UvoLGGQqwztceo781zTjGWIg42btJf5HXCcoYSopppc1OX+dvM6K+sfiLdeK7PxC+h6cs9pG0aRi4+Ug+vektbH4i2/i258RroenG4uIRC0ZuPlAHcd6xNG8f/ELWZ3g0uK3upEXcypAvA9eak1rxx8SNFWJtVtobRZSRGXgX5iPpXF9XxKfs+Wne1rXe256X1vBuPtuara972Vr7Xvb5E/w8XUF+M16dVhjgvWikeWONsqpIHQ17TXhnwl1S61n4oyalfFDcTW7lyq4HAA6V7nXl51FxrxUt+VHt8NyjPCzlF6Oct9/mFFFMuJobeFpp5UiiQZZ3bAA9zXkH0LdtWPopFZWUMpDKRkEHgiloAKKKKACiiigAooooAKKKKACiiigAooooAKKKKACiiigAooooAKKKKACiiigAooooAKKKKAI5J4Y8+ZNGmOu5gKoXGvaZEH2XCzOqk7UOc4HSk8QWK3VuTtycV51qtjJAZFRnjDAqShwRnuPenYLjfAnxjt/Fnim70OW1XRzgJZCZ90k8mcFcdAe9bfiEazazG4kurhoh/tYAr58srPTvh54v07WNQuJ3ibUka31ApvQDBLeZ3JHTivfp/HekTam2j64qwWF/GJNOvZBiK5jYc5/u9e9YYBV63NCUdV99jvzl4aio4imuWnKyW9r+rv/AMP2LOk+ONC023LazrdnbLj/AJazDP5dawfEPxw0GKKRfDtu+pzDgO/yR/4n9K4L4h/BPTr25e/0G9NkX+YI37yI/wC6e1cNa/DvxjYT+WsdtcgdDHNjP4Gvpsvw2Wyadad/J6f1958Pm+KzeMGsNTS81739fcdX/wAJX8WviFrDWOk6lJptqpzM9mvlrCh7luprsYNfPgK0itJpdW1a9fouWklmb1J6KK7T4KeG4tC8KeXcxqNSu/3l1znHov4Vzvxd8RaN4WguZH/0q/jUstpFgSYxnJzjC+9cmYYqh7ZxpxXs120v8z0MnwOLeHjKrJurLvrb5HeeAvEl1rujpcapp5027LEeSWz8vY5qn8QPGWl+G57Sz1HV4rCW7DGM+gUZJPoO1fLfw2+OOsXHxItf7ZRY9OuFFukELkJAS33zn7xqD4keIrrxF421d9Wz50UxgjQ/wIvQD+f414lfFx1nBW12PtMu4fqzqxoVp9L3016dNN9z1s/Fazt/Dlz4rur65Olx3X2eEl8yStnH3e3rj0r2fwfrFtrGkQXVtcLPHKgkjdTkMCK+HvG19a3Xg7StDX7SkliXJZSFhJY5yVxksP72a3vCnxi8Y6fDa2tlfwQwRKqZW3XLgeuayji1bU4OIaVLJoRnUT95u3XTprtrv+h9vUVzvw48TQeLfCdprEWBI67Z0H8Mg6j+tdFXTGSklJHDCcZxUo7MKKKKooKKKKACiiigAooooAKKKKACiiigAooooAKKKKACiiigAooooAKKKKACiiigAooooAKKKKACiiigAooooAKKKKACiiigAooooAKKKKACiiigAooooAKKKKACuZ+JHiT/AIRrQPtaMVmkkEcZEe8A9TkfTNdNXMfErw9/wkfht7WOPzLiN1eEbsc55/TNdGE9n7aPtfhvqcmP9t9Wn7H4raG3omoRappNrqMG4R3EYddwwea8V+MbAfFGzyR92D/0Kva9HsYdM0u2sLdSsUEYRQTnAFMvNH0q8uhdXWn2004xiR4wWGOnNdGCxcMLXlNK61SOPMsBVx2FjSckpXTfy3OW+Nz+X4AuJAQCs8LDPqHFeaQ/FfxXvjj8+y25C/6kdK97vrO1vrc295bxzwkglJFyCR7VQHhnw8Dn+xbH/vytbYPHYelR9nWp82rf32/yObMcrxlfEe2w9bkVknv0v/meJePh9u+JgjunkMbpGzBXIx8mTj0qkljaNMv7pFuJFXg6hNuyy7gpO3Gcds1p+PQF+LciqMAbQAP9w1Zj1G5aG2sPsCGy2xSG4EqYGEGW55zX0EJyjRp8v8q62PlZ04zxNbm3530v/wAN6nN3tpp1jFeO8NzLCrxBIftDAAsuTk96oG/0slSdNuSU+7/pr/L9PStbXGspnvbOS9W1LtBJGZFLblC+3esb+zrL/oO2n/fp67KTTjed7/PsjzsQpRnamo2/7d7vudD4N+yS+ING1C0iuLeU6mkMm6dn3rtJ5zV/4+/8jpD/ANei/wAzWf4M+yW+t6JZw38d1K2qpKfLQgKu0jvXrfjH4f6T4o1NdQvri6jkWMR4iYAYrzMRiaeGxkKlS9rP8z2sJgquNy6pSpW5uZPpbby0PO/h3e6T4HSHV9Zupzcanbkx20MW7ZHu4ZjnvirXxB8T+E/GFvbA3Wq2y2jF2ZLMMORjnnisPxVqMOh/E1ZHslurXSxHAkM3OUVev15zXU/2hollcvr9sLZdF1kBLzT3VSyk5+c4Py5+lFSC9pHEtNyaummvu2fQKFRulPBqUVCLs007/wCK91pzb22RkfDGTw1pniyKbTb3VNQunjaNIDaqucjk53V6/FrcPmLHdWd5ZbjhWnjAUn6gkD8a+ftC1HTtE+IaX2nyBdOhnby2mJPyEeor0W6+MGhSRSwnS7yQEFecYNc2Z4GrWqqUIuV0teq/Q7MlzOhh6EoVJxhaT0V7PbXqz1CuK+M9zqFr4LlbTwx3SKs2E3Dy++fauC8F/FK/sZo9P1RI7i0aTCSu2HhUngE9wK9bSbS/FGjXNqs8VxbyL5cvkybhz715s8JVy+vGdWN4pns08fQzbCzp0JWk015or/Due/uPBmmzamGF00Xz7l2nGeOPpit+mW8SwQRwx8JGoVfoBin159WanOUkrXZ69Cm6dKMG7tJK4UUUVmahRRRQAUUUUAFFFFABRRRQAUUUUAFFFFABRRRQAUUUUAFFFFABRRRQAUUUUAFFFFAHn3xo8cax4F0611K00aDULGVzFM7yFTEx+707GvnTxn8W/GniaRrPSYYrES8COxjLynP+1ya+wdX02w1awksNSs4bu1k+/FKu5W/CsEaJoel2zR6bpNlZbeP3MKqa5KtCtOfuztE+ny3N8swmGSq4VTqrq3p5XTvr8j5o8DeDvEsnhHVdM8XWctxb3i+dZwTz/vInHJP+yTT5Net/F9hPodrFdI+kWqPZJctulVYxtmjJ7+o+le16iu7Uo1UZOelZfgn4Nx2fxIvvGWpTlIWkL2llGeDuXDGT2/2a6cPOrg61KrS15Xr6HBiKuEzfCYujjly88bxtspaWsu+i19Tw3SvFXiLRV2afqk8cX/PJjuT8jXX+BfGniXxD4hSxntrRoUQyTzIhVlA+nHJrG+MXhdvCvjW6so0ItJz51r/uMen4HivQfAfh+Dwh4En1fVQIbi4j+0TluqRgZVf8+tfa5tLCywyrRinKe3fX/I/I8gjjqeMeHlNqMPi100/z/Ivax8UE8H6pY2K2iXbSANcEuQYkJxxjv1rY+OEiXWg2PijRjot4bLEzrOqvI0RH8IPXg/dr5zsF1jxx4qmlsLWW6u72U+VGo+4g4GfQAd6734i/DvUvBvh/Sry8u/tRmzHc7M7Yn6qo9R1Ga+ezvC08Fg4Sj8fVfr8j3stzzEfW6tVw5qUWvLTZ/f8AgeV/tCQ6BceIdN1PwdNAkP2VS8cEZURvnLAg98nP4Vx3hzUby/1KaaeaS5mLZeR+rdq6fxLa2x/eSYT39awPDdj50nlW8UvmtIAFUElzngAd6+U9r7X3j7ujxRh6OXe3p3vflvKLsrt9nrZb8u7totTpr182H3Yy49utavwx+E3jDxhcC40+2+z6bu/4+7kbYh67e7fyr2j4PfA8FYNb8aQ9MNBpueB6GT1/3fzr6Bghit4UhgjSKJBtVEGAo9AK6aGGdryPm8U6ubValSsuWE2na3vO2197dXZd9zjPhJ4DbwJpM9m2rSX7TsrvmMKqsBj5R1rtqKK7oQUFyx2OulSjSgoQWiCiiiqNAooooAKKKKACiiigAooooAKKKKACiiigAooooAKKKKACiiigAooooAKKKKACiiigAooooAKKKKACiiigAooooAKKKKACiiigAooooAKKKKACiiigAooooAKKKKACiiigDI1DX7Oy1+z0iVkElyrHcZVGwjoCDzz2rXrzHxz4WuNR+KOjXscwVJRuOUzt8rk/nXVf8JZZf8Jt/wAI550G7yv7x3+Z/dxjHTmu6rhYuEHS1fLd+Wp5dDHSVWpGv7qUuWPndf194zUvAugahrp1q6ina7J5ImIXpjpWb/wqnwbt2/ZLrGMf8fT/AONdzRWccdiIq0ZtfM2nlmDm25UotvXZHF3vwx8KXc/nTW9zu2qvFww4AwKqXPwv8E2tu9xcJcRRIMu73TAKPc139cX8ZptQg8Ezvp+/76+cVXOI++faujDYvFVakaaqNXdtzlxuBwNCjOs6MXZN7IXSPhv4Usb621KyiuDJCwliY3DMuex967OuV8E6pPb+C9Hl15pUup9sQ3RnJJPy9OnGK6qufFyqym1UlzWurnVgIYeNJOjBRuk2lpuup45qXgfWF8Ualr+rRRXNtJMXQxncygnGduOwps/w+bxIGnsZRZCMhTJJGWEnHI7ZxxzXstAAAwAAK61m9dWa0a0Xp6HC8gwrupapu7739TxT/hTOo9P7btv+/B/+Ko/4UzqX/Qbtv+/B/wDiq2bjxJqK/GtNNWCPyeLfdtOdhG4n8+9epV1YjM8dQ5eaS95X2R5+EyXK8Vz8sH7ra3fT5njp8KwafE+jvZNNOMIuEOJs4+bp3578YrpvhL4T1Lwv/aYvzCEnkBhWN93yjPWu8wM5wM+tFcFbMqtWm6b2e561DJ6FGtGqt47f8HuFFFFeeesFFFFABRRRQAUUUUAFFFFABRRRQAUUUUAFFFFABRRRQAUUUUAFFFFABRRRQAUUUUAFFFFABWPqVld3F06xKFjOPmJrYooAydK0G0spzdN++uD/ABsPu/Qdq1qKKAON+IXhPS9d1PR9W1Bd/wDZ0jMI8cSZ6A+wIzXE/Enwz4o8ezx+HNKT+z9J3B7++mGAw7Ii9W/lXs7KrfeUH6ilrpp4qcHF78u3kctTCU5qS25t7dTlvh14E0HwNpK2WkW+ZSB51zJzJKfc9h7VX+NOmx6n8M9aiYZaKAzR+zJyK7GmyxpLG0ciK6MMMrDIIrnrSlWu5u7Zbw8FRdKKsrWPhrw74L8T+NrhING0qWWMkZuJVKQp7lj/AEzX0t8Hfg3ovgaJL+8KanrZHzXDr8kXtGvb69a9OghigjEcMSRIOiooAH4Cn1zUcNGmu5w4LK4YeK55OTW19l6LoFFFFdB6oUUUUAFFFFABRRRQAUUUUAFFFFABRRRQAUUUUAFFFFABRRRQAUUUUAFFFFABRRRQAUUUUAFFFFABRRRQAUUUUAFFFFABRRRQAUUUUAFFFFABRRRQAUUUUAFFFFABRRRQAUUUUAFFFFACFVJDEDI6HHSvPW8IFvi+Na3z+T5X2ktt+XePl25+nNeh0VvQxE6PNy9VY5cVhKeJ5ef7LT+aCiiisDqCq+p2VvqOnz2N0paGZCjgHGRViimm07oUoqSaex5b8adO1Zv7DTSmlS3RxAAsmPnOAv8ALrXpliskdlAk3MixqH5zzjmi7tba6EYuYUlEUgkTcM7WHQj3qaumriXUowp2+G/4nFQwSo4ipWT+K2nayCiiiuU7jLfRbdvE0eu5/fJbmALtHQnOc1qUUVUpyla/QiFOML8q31CiiipLCiiigAooooAKKKKACiiigAooooAKKKKACiiigAooooAKKKKACiiigAooooAKKKKACiiigDifHXjfUNA8UaV4e0nw1Jrd5qFvPcALdrBsSIAkDKncTngcU/R/iZ4Sv9G0vUZtQ+wNqIOyCdDvjZW2MHwCFw3GSQM96i8eeCtV13xVpHiLRfEX9jXmn289vn7Ks25JQMkbuhGOK5e9+BOjs2mfZNUuNttbfZrtbhfMF0PN8xnPTDFs+1JX0/rv/wAAU7/ZO+/4TnwkIIp2121WKUzhWYkDMP8Arc5HG33rE1b4m6Mo0ibRbiC/trvUls7pyHRrdShfcVIDdBkccisu++DWlXmqeJZ5tUuhaaxDst7ZFAFi5Kl3T1LFFyD6e9TWXwtkOuQa9quvPe6mL+C6ndbdY43SFCiRhBwOGOTQr6fL8w11+f5aHTS+PPCEVslw2uW/lyWq3aFVZi0TNtVgAMnJ4A6+1Yvjj4q+GNB8LSapZ6na3l09q1xaW/z/AL0Bgp3YHycnHzY54rA/4UfYf2NqVidcuzLNqEd3YS7R/oaRsWSEDugLNUV38D1/s2a10zxAdPN9Ymz1HZaK6zAyeZuUN9056+tLV/1/XoGqf9f15na+PfG0fhPwKniOTTZtQuZREtvYQOBJPK+MIpPfr+VQ6v8AEnw3p/g601+e+ihe/s3uLS3fczOVTcVO0HGCME9BUXjb4dWvi6bw9FqWqXsVhoxMiw2spheSYLtR96nI288D1rmo/gvJZafb2ul+KrqE20d5awPPAs5W1ueWjO7qQ2SG68053963y/r1/D7gjfS/zOi0f4qeE5NK06TWNXtbDUbq1gnltsO3lmVdyrkDHPOPWrMvxJ8MxzRTnUbX+yXsHvTfGQjaqyBCCm3PU89we1Ydh8I7a1SJTqzyeXLpsmWhXn7GpAH/AALP4VVuPgzbzWc9sdblxLBcQn9yvAluRPn8MYqn8T+f5afiRHm5VffT/g/15nUv8RPD0rWD6ffW11b3N49pNK8hiMDKhc5VlyeBntxzmoLr4qeDorvQ4Ir24uF1udobOWK0lKEqMkk7enoen4VSuvhhDN4hl1f+0v8AWan9v8loFZP9QYdhHcd/0qlofwnm0mx0pbXxE63Gnao99Cv2dfIjR02NDHH/AALjkY6GpV/y/S/6lXlb7/1t+h0i/EjwS1k99HrsclrHOYHljhkZFcZyCQvGMHJ6Cs3Uvit4dg1fU9Is2e5vdONt5vmBoomWc4UrJtIPX8e1YuqfBmK88K6d4fj16SO3tVullVrdWSXz3Zt+08B1zgGreo/ChrmWUR69JHb3FtYRTxmBSS9oRsYHqMjqKFe6uEr9DqT498HjULywOvWouLNZGnXDYURjL4bGGKjqASRVeH4leB5tNm1CPxDbtbwvGjEI+4tIMoFXbubd2wDmuWm+Dscxe1k8QTtpcL3c1hbeQu6GW4BDln6uBuOAfxqTWfhFDfWV3bpqcQNxYWVmrS2iv5RtxgSJ6P3B7Uk3b7v+CF3c9Pt5o7iCOeIkxyKGUkEZB9jyKfVLQrFtL0Wz05rue8a2gSIzznMkm0Y3MfU1dq3a+g43srhRRRSGFFFFABRRRQAUUUUAFFFFABRRRQAUUUUAFFFFABRRRQAUUUUAFFFFABRRRQAUUUUAFFFFABRRRQAUUUUAFFFFABRRRQAUUUUAFFFFABRRRQAUUUUAFFFFABRRRQAUUUUAFFFFABRRRQAUUUUAFFFFABRRRQAUUUUAFFFFABRRRQAUUUUAFFFFABRRRQAUUUUAFFFFABRRRQAUUUUAFFFFABRRRQAVm+K5pLfwxqk8MjRyx2krI6nBUhTgg9q0qbLGksbRyKHRgVZSMgg9qUldNDi7NM8hsPFl/wCG/AGn3SHzdSuYRctFc3xvjKioCzbyyBOvTn6GpfF/ijWNa8GaveWtxp9nFFJFHDb7m+0h9yHcxDcKd3QDp3r0OLwv4djgW3j0WxWJX3qnkjAbpml1TTdFtYbrVptLtpJIrcl2EQ3MiDOP0pt+9zPYiz2Oav8AX9TuvBPigXUsVtfaZJJbme0LRrwFIZcklThvWuevfEt34TuBBod7da7BcQW6sLi4+0raTuwXJcsOCMnbuHrXe6XrHhnVvDkmpi405bK5jWS7DyptQuoOJDnAOMDmpbe08LRaQ9lBFpS6fIF3RqU8tt33c9jntScXf7v6+Yb6pnFt8RNctUitdQ0W3j1KeIXEECvnzIUz5r/KSBjAOMnrWdrPizXbrUtGhEmm3N0sqXkJsnbymDIT5T8nLfjz6V6JqFx4X8P6Z/aN4+nWVpYAwCVtoEIYgFM9s5HFO02HwvDdiy09dKS5z9pEMJTfyOH2jnoetHXcexwNx8T9YvGtG0LSILiC7LtbyNjDiMDeuS6gHcSM842ng1LF4p1XWfGegLO1lZW/9ozwGyEh+0gpDklucMMn0HY10qXnhbUvENz4S+w6bKumKkrqXjxHLISVUJ1yeTmtRx4Wt9XjvHbSYtRlPlxyM6CViOMDuT24pq10/wCv6/4cmS0aucP4v8XXVp4/int59SGmaTLHb3kcMJa3lMvDs7dAYxj8TWP4h8ca0mt6drEUuksqxXn2ezWR9ylWCAzfNz68AV6ZdatoUetw+HVFrPcXzyGaFGVipC7iZF68gd6U2nhJNTuQYtIW+Cb7hT5fmKnqw6gdOTSjpb5lX1Zw1/438SQW+pJqEelmKC4uLIG2MkbmSOMPvBLHA5xjr3zSf8J3rraVLdXENgLJzcW0IjeQTBo4Q4cvu75I4Ge+a7u6vPC39mS6hJc6TJaeYxaXzYyjSEYI3ZxuOMetM0678P3Xhm31iaCzs7CVTKDcbEVN3BJJ45FHR/L+vzEt9zgNV8aeJm0hoYLzTdOu0lsniDI0pa2kKBnL78EkkjkAj3q3qHxE1q00GbUnXTDObq4W2to4mYvDCcMWYyKAT+noa7QQeEI5GtcaOsmoBf3e+PdcD+HA/iHHGKddR+EZoXt7j+x3jsH3SI7x4t2P94fwk+9OW39eX9fMEtN/61PPrjxtrlnqc91eS293bm9Q21rCWR442t/Mw3PzDJ9K0D458RfbLTSYv7DuLy7mgVLmIOYI1lUnaRuyXGPUZHpXV3+oeC7EXerXV1o6G0hWS4l8xC0ceMKWxyBg4FT6OnhVTBb6X/ZQeQC8iiiKbiCOJAo579aEKz7/ANf0zF/4TC/fwLYawkNnHe3d2LNmkJ8iJvMKFzznb8ucZ79a4zw7448R2t3NptnZW2qym9nmnkjcGOQeYq7Yy0g246/xemK7nW/FPg+zZtCmlsJkF3HaXduHTbbtJlgXB6CtFrTwgq6dF5WjgFjJYKCg3HrmP1/Cl15un/DDkul/61OOu/G+qGysdYkWye3mvHSOzt3cTxhA3EnzYY/L0wKxX8ceILPxFNMn9nahd31varEtqS0MAcM3zK0g+bt94Z9K9M0tfDVxe/aLe3sIr+5zKUbZ5zYJG7AJ9+asjw3oAtZrUaPYiGY7pUEK4c+posxyVznvC3irWb7xJFputWtnp3n2glggQ+Y7sB8+XViFx/dx36mu2qlaaRpdpdm7tbC3hnKCMyIgDbR0GfSrtMEmFFFFAwooooAKKKKACiiigAooooAKKKKAOe0nVdfuPGGp6beaKtvpUCK1peh8mc/xDHbFUbz4keErNbuS8v5LaG1Z0M0sLKkjIcMqMRhiPSuvrz28+GMV9FNa32u3U1j9pkubaDyIx5Luck5xlu+M+tLXRBp+JuaD440DWtNudSspZ/sdvEZXmkiKrtBIJHfsa1bPXNGvLRLq21SykhdQwYTr0PTPPFcv4d+HqaRoupaP/anm2t7DJFlbSOORN7MclgPmI3d6x1+Dtn+8DeIr8pcCL7WqwxqJTGAEIwPlxjnHXvTl5E62O4sPFXhu+Yra65p7nzWhX/SFG91xkLz82M9qdF4m0GbUDp9vqtrcXP2drny4ZBITGpwWG3OcHivNdS+Ed3LfxwQatHLZ3UofU5XhjR9q42rGqr8h45IIz3zXSeC/hrZeFLs3mmagY5zaSWxKWsaD5iCrYA+8MD696Ub9QTl2NGH4heGJbmK2+1XEczyeWySWzqYjnAL5Hyg5GCanj8deGZXjWDUPNDzPDvSNiqMhCsWOOBkgZ6ZNYlv8O5jcRTXnia4uZWYG9b7LErXahw4DYHByByO3FSav8NNM1GaNZr+VY/t0l46LGgY7yDtVsZUAqORQr9Q96z/rv/wDY8ReNvD+gX32PVLieCQj5D9ncrI3UIpAwzH0FW4fFGhyWNrfNqEMFtcqzJJOwjA2/eB3YwQeK5zxB4An1K5WSbxTei1gVWtI7iNJmt5Ac+YHcFiSfU9OKLz4d6XcWWiw3eqSsNNlknLMiYuHdizFhjAGT0FNbDd76HS33ifw/ZiPz9YssyFNoWZWOHOFbAP3Se/Sl1TxLoOmCL7Zq1nG00qwxp5qlmdugABz3ri/+FS6e1tLarrV19kmZZGQQx7twZiMPjIX5sbenFV7j4O2tz5pu/Ed7K1yyfaW8iIFkTG1V4+Q8DkcmhAehw61o000cEOrWEksrFY0W5Qs5HUAA8kVHf8AiHQrGO6e71iwhFoM3Aa4QGL/AHhnIrgfDnwe0fQ9e0/UrTU2jntHDlYraKMyAdASBn6nvUmsfCO11DxRdeIf7fu47qUyeWpt4nVA4wQQR82O2elJ30sB1E3jzwnE6K+tWoLWwuiN4ykRxhm/u9Rweau2Pijw9eWsNzDrNgI54zLFuuEBdB1YDPT3rhbb4NaZC0EZ1u8eC3gMUUZhj3c4JLNjLcjoelEPwb09LFLOTXLuSLCGbMEYLsn3SDj5R6qOD3ofkJ3O5u/FXhy2szdPrVg8YjMg8udXLKDgkAHJH0pt74q0Wz1Q6dcXEiyrB58jCJikSYyCzAYXIBxn0rhdS+C+m3mrS3o129hjefzlhWGPEZwAVU4yFOORXVN4LgHjGfxLBqM0U1zbJaXMPloySxqCADkZB560+n9f1uV/X9fiSt488Krb20/9qKVurR7yECNsvCvVsY/TrVjTfGPhm+tUnXWbOAsDmK5lWKVcHB3IxBFYt38O9PuNH0+w/tK4UafbTW8coRMnec5PHY9ulUYfhRpjPPcXupz3d3cyGaadoYwWcqVJAAwBznA9KHvp/Wr/AEFrY7i81jSbKVIrzVLG2kkXeiS3CoWX1AJ5HvUP/CSeHvLaT+3tL2IAWb7XHhQehJz3rgvF3w0u9Y1rTo4r6OLSo4IEvJJFV5X8kYTbkfLnvzg+lTSfCLTJfFA1uXVrh1EiutuYI9mABhScZI4yKAZ2ll4n8O3k0sNtrVhI8U3kMBOv38Bto554IPFLZ+JtAu7e7uYNXsmt7OXyp5/OURo/puzj9a88u/gfoNxLuuNSmkjy2VkgjJUNjO04ypyBz17VtH4axN4WvtDbWpz9suEmeZbaJcBVChdoG0jA5J5NK7sK7ubt7428M2un3t9/acc8NlcLbT+R85WVsbV49cirmk+JNE1PTU1C21GAQt/z0cIVOSMEHp0P5Vx9r8KrK18IXXh2HV5zFNdRXIke3jYq8eOCMYYHA4NV2+EFi0XkDXLyO3kZZJ4o4Y1V5FJKsOPlAyflHFN/1/X3hd2O107xX4b1AD7LrmnybpHjT/SFHmFfvbefmA9RxRF4p0Ce5ura11S3uprW3FxLHbt5rCMnAIC5zyO1eb6h8H7qfUkt/wC1Ek026k87UZWhjSRmH3VjVVAQeuDg9xXQ+DfhxaeFBfSaNq/2a4vbb7OZI7WJQjjo6qBjI9OhpLbULu5rWXxA8MXd5BaR3cyTSkqyyQOvlN/dkJHyk9gaktPHfhi7udOgttR81tR3fZiI2w2G29xx8wxWTpfw9a3v7S7uPEE1zsdJbpfs0Si6kRsqzEDIOSc4601vhxbwXNleWuqSrNZmR4hJEh+cuXXBxlRk4OOooV+oe9ZnW3GuaTbazHo9xqFvDfSRebHFI4UuucfLnrz2FCa9obyRRprOnM8xKxKLlCXI6hRnn8K53xL4EtPE+JtWvHW6a1jt5WgVRgq24lSeRk/pWLpnwb0OzspbYXbgyIIy8VvHGQAwORgcNxgnvSvLsDcuiO+t9a0a4eNLfVrCZpWKRiO4Ri7DqBg8kdxVMeLfDJFznXLBTayyRSq06hldBlxg8kgelcjp3wk02113TdXn1FrqawKiMPaRD5VOUAwPlPqw5Penar8J9P1DVNRupNWuUh1GVpJ4Vhj74OFbGRyOvU9KbGdZF4s8OTRWskGsWk4umjWJYpQ7EyfcyByAfep7DxDol7JNHb6namSGRopI2kCsrDqCDzXC6P8ACG0sfENlrEmv3lxJaOjIhgjUMExhSQOnAqze/CyGbUptRi1+8huDPJNbsIIiITIfnB4+cem7OKHfp/W3/BDWx1U/i3wzBqH2CbXdOScQ+cwa4UBUyACTnAzkYz1qW88TeH7WSGObWbEPNMkMaidSS7/cGAe/avM9W+DktnbW02hawZbq0Qx2qXcUewb8B2c7SX6cA9O2K0PD3wb0vSbu2v01BjeQywz+Z9njLb0wWBYjJU44B6dqa3E2+h29p4s8O3Wo3mnx6vaLcWk5t5UeVVPmBdxUZPJA64rVsru1vbZLmzuYbmB/uyROHVvoRwa4LxB8K9N1bUdQuzqlzANRZjdIkSHIOCArEZUgjqOT0rt9E0+HSdHtNMt+YrWFYlO0DIUYzgcUo/DruPW5cooopjCiiigAooooAKKKKACiiigAooooAKKKKACiiigAooooAKKKKACiiigAooooAKKKKACiiigAooooAKKKKACqmtW0l7o17ZxFRJPbyRqW6AspAz+dW6KTV1YE7Hl4+H+p2T6XcWUWnSrYWVtG9kxKR3Mkf3txwfqCQap6l8MdZu9Pe2jvLSBbuGSW4jUttiuFffbhP9lTwfqa3/it4ym8Ny2FtY39lbXHN5cLcY/eW8f3kXP8TZwDUjfEJft9x5ejySaXBLFE16LgctIm9SExkjoCc8Zob5rv+v6v+RLSW/l/X9dyxeeF7y4+HM2iy/ZZ9UuEE1w7j93LcZDMeexIxn0xWfpnhPWI9ft557fT4YY79r9rqOQtMdy48jGBwOmc4IxwKjj+Jdy1pZSSeGJkuNR8prGH7Wp8xXk2ZY7fkwecc8U2D4ppOtyYPD17KI28uEgsEkfzNhBdkCjnOMFsgUac1+v+X9IlqKjqXdc8J6k3iDUdc06OyeaS6sriGNzsMnkhgyswHGc8HnpWHB8O9alTU7i9Onfa7u2ZItpJETmcScEj0HX1q9qnj7WY76zt4tFigQ/bY78/agzwyQR7vk+XDjkdcVYb4jeToMmtHSZZtOi8uAXBl/eS3DBflEaqSBlvvD8qI2XvL+un6FuzfN/WgzQ/B+r2Xi+wvJodPa1sp7qY3m4m4n85eARjjB9z0HSs/wAV+BvE2ua9f3MlzbCB0njhbzmCtG6AKpjAxkEHLEnPtV26+IVzd6ZIsOkXGnSSWdwyz3LNGBKgOBEGQeYe/O36Gq1h8Q7yHTNMj1SwnhvRbwzSqkqSeejQl8k7RtJIPA/OlZWv2/r9BJLp/Vh2p+A9Uj1aXUNPt9OuINqpHYSsUiJMBjZzwRkEg9Oa0v8AhFNUt/Bvhyxjisbu60dkaS1disE+ARgHBxjORkHpWj4b8XSakl0t9pL6fcw2aXqxeeJd8TrkcgDDcYI/Wse3+JF1Ja2Tt4YmS41ERPYw/a1PmI77MscfJjrjniqfn5f8AT5Ur9P+G/4BzVh4J14eINR082Fl5c9vb7r1sj7KfMZysPHzbenUc/lV+0+Gl4DPDdxi4IuQ4uZr+SRZ4zN5hBhIwp/E9O1bdz8R0tYReXWiypYztJDZzJOGaeaPgqVwNoJBAbJ6dBT7Xx5qEmrDR5/DJhvxd+RKv25TGi+X5hk37emB0x1pKytb+v6/4cJRi73/AK/r8zE1rwD4i1bXtQubqa08iS2uoIv3h2OrqPLHlYwu3HJ5Jq34a8D6hZ+LItV1C33ruSdWj1KQJbuIwnliIDa4468delTxfE1Z72XTrTRTc3ouo4IlS5IikVwSr72QcfLzgEe5pLf4mSSWEVw3hyZJLry/scX2pSZd0vlHccfJhh75HPtTi7Wt/XUcuXd/10JNa8F3l94ue9+zae1jJqNrfO7/AH28pSGUrjnqCDmsVPhrqSajby3TG8tyDGYo9Qkt1twJWdSAo+cYI446da1Jviitlay3GraDPaIFlWHZOJTJLG21lwq5AyeDzn0q/wCH/H0mq6pZWMmhzWInZ0aa5do0LL2i3IDJn32/jSjaySG7WY74d+ELjw/eXN3ffZpZ5IEiWRBlgA7sRk9vmFdrRRTBKwUUUUDCiiigAooooAKKKKACiiigAooooAKKKKACvHPFtr8TF8W3M1s2oto9xdJEsVpehW2ZGCpx8gxnJr2Oik1dpikrqx4xpWlfFK/uJYZtSv7by7ox3M7XeEeMAbfKXGRg9W/i5p2neG/iq9tKt7r98XRHMYN2oDS5wOgyUx2Ney0UWEo26ni+h+GviZplukEM9wFVnEROoAlX52vISp3pz92o18O/FiS1tIJ9Su7lHSVJ0nu0AAYck7Rk99uc4r2yihq+4cp4jc6F8R9L1FLWO61O6sneOG2eG9xKFEYJ3uRwobP1HFbPibwx40fxHBrdlc3Ekp06K2uRb3vlFpBySmRhRvwW/vDivVaKGrhy6nmF74b8UXHgS2g1yN9c1IapFc3lu1z8kkStyqZ4Ax2rj9T+GfiWXXLbV2sZntkkBjsku1kFtCQf3arIChwcdu9e/wBFNaO/9f1oO2ljzLx1p/j6Sx0SPwksloIIP3q/aFjw4wArgDBGM+2aydT8L/EaWCOylv729tG8pyP7Q2ss2QXLnHzR8cJXsdFHW4nG6seT+JfCviW48U6vd6Rp0UF9PcRTWWrvOP3KqmCm3qcnjHTmobLRPiymk28C61KZJRIZ3uZ1aSIrgoFIHIY5HPQYr16ilYbV3c8dsvDvxOi1CfUbe7MTT+Xbol1d+a8cBPzMzAfM6nJB98VVufDXxTn0u6s77Ur6+SWZl2C9WI5z8rhgufLxjKGvbKKGriauebeLdB8dXPiaDWtEnsYksLUW0EMjtuk3j94+QdoxxjIPSsLRvCfxDW5mlbUtTsoZLlX2NqXmOwOA5Y45OAcelezUUW1uHIjxuLwz8UGtbp5tSfzy6iOIXQ8t1Jw5cY5OBVOTwt8U5hE02oXhkguWMbrqO1lDJtJAAwVHYYr3CihKw0jw+/8AC/xQutWmL3V29lDPutVbUieQcBjxyu3kg9607bQPidNIEn1S7t0RHMpW+GJZwPkKYHyR9AVr12ily+YnBN3PLdN0j4jv4c8RWuoXJlvJ3jaxeW4DYbPzYwMKvpxRb6b8SE8AajZS3FxJqr3mYJTeDzvKJ5wwGB7Adq9SoptaWGlseKaX4f8AirbwyNNPOryyGS9EWoAG4QgDbH8v7uTIzuq5qeifFuTT2hh1lo0RI5A0U4899zHfHkjGVULhu5zXr9FFhRgkcNrvhzXNS0Pw/wCZdSvqlkwM0pm2jJQgsQuAxyR2rz+1+H3ilpkzpK20MkMdvCq3gzZTAjzbocclwD055r3mimtG33Bx0seXeCPCninwz4zZbZY5dBkWWNHuJt8sK5yDjp8x5/Co9J8L+M7zxhpd9r1xcvZ2F3JNIrXu5Xk2sFdFAGEwQNh6HmvVaKSVreQcq18zxODwf8R9OWe00y/u4luLx5vOGoZVY3kJkBBGS5GNp/hxV0aF8UYLy+D6vf3dn9qXbGl2qM8Ibjy3Kkqcfez15r1+ihKw2rts8Tm0j4xS31w/2y4igadGWNb9SMg464zsxyQMc9qu3XhTx7D4K0a10y6kg1eykujcTNdb2KuWxsZu5B4z0r1+ii2lgauzx/UbX4naTpH2p9TuLo2tuk1uhffLcXJYr5MgUYKYIOfUc1r+K9D8ez6dB/ZOtXUVxDpyK5ScKZJy4MnbGduQpPSvSaKGr/1/X9WEo2PIJdD+KTxLGL6aS5WOIxXE12nloBnIeML80mcfNWTFo3xVml/sifUtVeV7JmFxJdqsUZLAMH2j5yRnb3Fe60UW1BRsec/CjSfG2l6ncx+IJrmTThaxpAtxdiYo6gD5cAccHJPP1r0aiiqbuNKwUUUUhhRRRQAUUUUAFFFFABRRRQAUUUUAFFFFABRRRQAUUUUAFFFFABRRRQAUUUUAFFFFABRRRQAUUUUAFFFFABRRRQBQl0XS5r+e+msopZ54hDI0i7soP4eeg5rmNM+G+i2Oo394hkPnuGt4t7eXBhCq/LnDEZOCeldtRSsByHhb4faFoum2lu8b3c9sY2WaR2JDIxYbQT8o3HOBxWhF4Q0OOScrBN5U0glMBmYxK4bduVM4U554rfop9bi5Vaxg3/hDQb5t09md3nyTkrIVJaRdr5x1BHBFQv4J8OsZlFrKkUyKrwpMwjJUAB9oOA4wPm68V0lFKyGc5P4L0O5Fut4t3eLbqQi3F08gJP8AEQTy3J5603VfBOhXlsyrarFOLZbeKXJPlqqFF474BrpaKbV1YFoc94e8I6boWjS2Fj5nmzWywSTyOXYhU2gDJ4Udh0qn4V8AaHoenWkBje6nt/LImkkYkFDuG0E/KMnOBxXW0UC5Va3Q5i+8E6JI17PBZx/aLlJAqzFnhjZ/vMEzgE9yMGqvg7wHY6Ok89+wvr64maWSQlio3JsIG4k428ck12NFKyBq5zWl+BvDem3Edxb2TGWNkaN5JWcpsyFAyeAATgVOvg/w8qWqLp6hbTHkjcflxJ5g/wDHjmt6imDSZg3PhDw9cx+XNp6OuJcZJ48w5cj3zzUaeDdG820kma+uTaktF593JIA/Zzk8sOx7V0VFAyO1gjtraO3j3bI1CruYk4HqT1qSiigAooooAKKKKACiiigAooooAKKKKACiiigAooooAKKKKACiiigAooooAKKKKACiiigAooooAKKKKACiiigAooooAKKKKACiiigAooooAKKKKACiiigAooooAKKKKACiiigAooooAKKKKACiiigAooooAKKKKACiiigAooooAKKKKAP/2Q=="/>
          <p:cNvSpPr>
            <a:spLocks noChangeAspect="1" noChangeArrowheads="1"/>
          </p:cNvSpPr>
          <p:nvPr/>
        </p:nvSpPr>
        <p:spPr bwMode="auto">
          <a:xfrm>
            <a:off x="18954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prstClr val="black"/>
              </a:solidFill>
              <a:latin typeface="Arial"/>
            </a:endParaRPr>
          </a:p>
        </p:txBody>
      </p:sp>
      <p:pic>
        <p:nvPicPr>
          <p:cNvPr id="10" name="Picture 9">
            <a:extLst>
              <a:ext uri="{FF2B5EF4-FFF2-40B4-BE49-F238E27FC236}">
                <a16:creationId xmlns:a16="http://schemas.microsoft.com/office/drawing/2014/main" id="{FCDD47E4-EC47-42E8-BA68-F622CBDB79CE}"/>
              </a:ext>
            </a:extLst>
          </p:cNvPr>
          <p:cNvPicPr>
            <a:picLocks noChangeAspect="1"/>
          </p:cNvPicPr>
          <p:nvPr/>
        </p:nvPicPr>
        <p:blipFill rotWithShape="1">
          <a:blip r:embed="rId2"/>
          <a:srcRect l="12595" t="32635" r="22990" b="13848"/>
          <a:stretch/>
        </p:blipFill>
        <p:spPr>
          <a:xfrm>
            <a:off x="2393944" y="2207299"/>
            <a:ext cx="7332645" cy="3426793"/>
          </a:xfrm>
          <a:prstGeom prst="rect">
            <a:avLst/>
          </a:prstGeom>
        </p:spPr>
      </p:pic>
      <p:grpSp>
        <p:nvGrpSpPr>
          <p:cNvPr id="11" name="Group 10"/>
          <p:cNvGrpSpPr/>
          <p:nvPr/>
        </p:nvGrpSpPr>
        <p:grpSpPr>
          <a:xfrm>
            <a:off x="6615066" y="2384271"/>
            <a:ext cx="2910073" cy="1897782"/>
            <a:chOff x="5091065" y="2384271"/>
            <a:chExt cx="2910073" cy="1897782"/>
          </a:xfrm>
        </p:grpSpPr>
        <p:sp>
          <p:nvSpPr>
            <p:cNvPr id="4" name="TextBox 3"/>
            <p:cNvSpPr txBox="1"/>
            <p:nvPr/>
          </p:nvSpPr>
          <p:spPr>
            <a:xfrm rot="16200000">
              <a:off x="5451510" y="2030578"/>
              <a:ext cx="800219" cy="1521110"/>
            </a:xfrm>
            <a:prstGeom prst="round2SameRect">
              <a:avLst/>
            </a:prstGeom>
            <a:solidFill>
              <a:srgbClr val="92D050"/>
            </a:solidFill>
          </p:spPr>
          <p:txBody>
            <a:bodyPr vert="vert" wrap="square" tIns="72000" bIns="180000" rtlCol="0">
              <a:noAutofit/>
            </a:bodyPr>
            <a:lstStyle/>
            <a:p>
              <a:pPr algn="ctr"/>
              <a:r>
                <a:rPr lang="en-GB" sz="700" b="1" dirty="0">
                  <a:solidFill>
                    <a:prstClr val="white"/>
                  </a:solidFill>
                  <a:latin typeface="Arial"/>
                </a:rPr>
                <a:t>Existing Learners </a:t>
              </a:r>
            </a:p>
            <a:p>
              <a:pPr algn="ctr"/>
              <a:r>
                <a:rPr lang="en-GB" sz="700" dirty="0">
                  <a:solidFill>
                    <a:prstClr val="white"/>
                  </a:solidFill>
                  <a:latin typeface="Arial"/>
                </a:rPr>
                <a:t>60% of total spend</a:t>
              </a:r>
            </a:p>
            <a:p>
              <a:endParaRPr lang="en-GB" sz="700" dirty="0">
                <a:solidFill>
                  <a:prstClr val="white"/>
                </a:solidFill>
                <a:latin typeface="Arial"/>
              </a:endParaRPr>
            </a:p>
            <a:p>
              <a:endParaRPr lang="en-GB" sz="700" dirty="0">
                <a:solidFill>
                  <a:prstClr val="white"/>
                </a:solidFill>
                <a:latin typeface="Arial"/>
              </a:endParaRPr>
            </a:p>
            <a:p>
              <a:pPr algn="ctr"/>
              <a:r>
                <a:rPr lang="en-GB" sz="700" dirty="0">
                  <a:solidFill>
                    <a:prstClr val="white"/>
                  </a:solidFill>
                  <a:latin typeface="Arial"/>
                </a:rPr>
                <a:t>Levy payers and non levy payers</a:t>
              </a:r>
            </a:p>
          </p:txBody>
        </p:sp>
        <p:sp>
          <p:nvSpPr>
            <p:cNvPr id="5" name="TextBox 4"/>
            <p:cNvSpPr txBox="1"/>
            <p:nvPr/>
          </p:nvSpPr>
          <p:spPr>
            <a:xfrm>
              <a:off x="6639369" y="2403516"/>
              <a:ext cx="709490" cy="795978"/>
            </a:xfrm>
            <a:prstGeom prst="rect">
              <a:avLst/>
            </a:prstGeom>
            <a:solidFill>
              <a:schemeClr val="accent6">
                <a:lumMod val="75000"/>
              </a:schemeClr>
            </a:solidFill>
          </p:spPr>
          <p:txBody>
            <a:bodyPr wrap="square" lIns="36000" tIns="36000" rIns="36000" bIns="36000" rtlCol="0">
              <a:spAutoFit/>
            </a:bodyPr>
            <a:lstStyle/>
            <a:p>
              <a:pPr algn="ctr"/>
              <a:r>
                <a:rPr lang="en-GB" sz="700" b="1" dirty="0">
                  <a:solidFill>
                    <a:prstClr val="white"/>
                  </a:solidFill>
                  <a:latin typeface="Arial"/>
                </a:rPr>
                <a:t>New starters</a:t>
              </a:r>
            </a:p>
            <a:p>
              <a:pPr algn="ctr"/>
              <a:r>
                <a:rPr lang="en-GB" sz="700" dirty="0">
                  <a:solidFill>
                    <a:prstClr val="white"/>
                  </a:solidFill>
                  <a:latin typeface="Arial"/>
                </a:rPr>
                <a:t>27% of total spend, including transfers</a:t>
              </a:r>
            </a:p>
            <a:p>
              <a:pPr algn="ctr"/>
              <a:endParaRPr lang="en-GB" sz="500" dirty="0">
                <a:solidFill>
                  <a:prstClr val="white"/>
                </a:solidFill>
                <a:latin typeface="Arial"/>
              </a:endParaRPr>
            </a:p>
            <a:p>
              <a:pPr algn="ctr"/>
              <a:r>
                <a:rPr lang="en-GB" sz="700" dirty="0">
                  <a:solidFill>
                    <a:prstClr val="white"/>
                  </a:solidFill>
                  <a:latin typeface="Arial"/>
                </a:rPr>
                <a:t>Levy payers</a:t>
              </a:r>
            </a:p>
          </p:txBody>
        </p:sp>
        <p:sp>
          <p:nvSpPr>
            <p:cNvPr id="8" name="TextBox 7"/>
            <p:cNvSpPr txBox="1"/>
            <p:nvPr/>
          </p:nvSpPr>
          <p:spPr>
            <a:xfrm rot="5400000">
              <a:off x="7180545" y="2579779"/>
              <a:ext cx="834468" cy="443452"/>
            </a:xfrm>
            <a:prstGeom prst="round2SameRect">
              <a:avLst/>
            </a:prstGeom>
            <a:solidFill>
              <a:srgbClr val="43B2E9"/>
            </a:solidFill>
          </p:spPr>
          <p:txBody>
            <a:bodyPr vert="vert270" wrap="square" lIns="36000" rIns="36000" rtlCol="0">
              <a:spAutoFit/>
            </a:bodyPr>
            <a:lstStyle/>
            <a:p>
              <a:pPr algn="ctr"/>
              <a:r>
                <a:rPr lang="en-GB" sz="700" b="1" dirty="0">
                  <a:solidFill>
                    <a:prstClr val="white"/>
                  </a:solidFill>
                  <a:latin typeface="Arial"/>
                </a:rPr>
                <a:t>Expired </a:t>
              </a:r>
              <a:r>
                <a:rPr lang="en-GB" sz="600" b="1" dirty="0">
                  <a:solidFill>
                    <a:prstClr val="white"/>
                  </a:solidFill>
                  <a:latin typeface="Arial"/>
                </a:rPr>
                <a:t>and/or unspent</a:t>
              </a:r>
            </a:p>
            <a:p>
              <a:endParaRPr lang="en-GB" sz="700" dirty="0">
                <a:solidFill>
                  <a:prstClr val="white"/>
                </a:solidFill>
                <a:latin typeface="Arial"/>
              </a:endParaRPr>
            </a:p>
            <a:p>
              <a:endParaRPr lang="en-GB" sz="700" dirty="0">
                <a:solidFill>
                  <a:prstClr val="white"/>
                </a:solidFill>
                <a:latin typeface="Arial"/>
              </a:endParaRPr>
            </a:p>
            <a:p>
              <a:pPr algn="ctr"/>
              <a:r>
                <a:rPr lang="en-GB" sz="700" dirty="0">
                  <a:solidFill>
                    <a:prstClr val="white"/>
                  </a:solidFill>
                  <a:latin typeface="Arial"/>
                </a:rPr>
                <a:t>Levy payers</a:t>
              </a:r>
            </a:p>
          </p:txBody>
        </p:sp>
        <p:sp>
          <p:nvSpPr>
            <p:cNvPr id="9" name="TextBox 8"/>
            <p:cNvSpPr txBox="1"/>
            <p:nvPr/>
          </p:nvSpPr>
          <p:spPr>
            <a:xfrm>
              <a:off x="7127654" y="3703171"/>
              <a:ext cx="873484" cy="578882"/>
            </a:xfrm>
            <a:prstGeom prst="roundRect">
              <a:avLst/>
            </a:prstGeom>
            <a:solidFill>
              <a:srgbClr val="43B2E9"/>
            </a:solidFill>
          </p:spPr>
          <p:txBody>
            <a:bodyPr wrap="none" lIns="36000" rIns="36000" rtlCol="0">
              <a:spAutoFit/>
            </a:bodyPr>
            <a:lstStyle/>
            <a:p>
              <a:pPr algn="ctr"/>
              <a:r>
                <a:rPr lang="en-GB" sz="700" b="1" dirty="0">
                  <a:solidFill>
                    <a:prstClr val="white"/>
                  </a:solidFill>
                  <a:latin typeface="Arial"/>
                </a:rPr>
                <a:t>New starters</a:t>
              </a:r>
            </a:p>
            <a:p>
              <a:r>
                <a:rPr lang="en-GB" sz="700" dirty="0">
                  <a:solidFill>
                    <a:prstClr val="white"/>
                  </a:solidFill>
                  <a:latin typeface="Arial"/>
                </a:rPr>
                <a:t>13% of total spend</a:t>
              </a:r>
            </a:p>
            <a:p>
              <a:endParaRPr lang="en-GB" sz="700" dirty="0">
                <a:solidFill>
                  <a:prstClr val="white"/>
                </a:solidFill>
                <a:latin typeface="Arial"/>
              </a:endParaRPr>
            </a:p>
            <a:p>
              <a:r>
                <a:rPr lang="en-GB" sz="700" dirty="0">
                  <a:solidFill>
                    <a:prstClr val="white"/>
                  </a:solidFill>
                  <a:latin typeface="Arial"/>
                </a:rPr>
                <a:t>Non Levy payers</a:t>
              </a:r>
            </a:p>
          </p:txBody>
        </p:sp>
      </p:grpSp>
    </p:spTree>
    <p:extLst>
      <p:ext uri="{BB962C8B-B14F-4D97-AF65-F5344CB8AC3E}">
        <p14:creationId xmlns:p14="http://schemas.microsoft.com/office/powerpoint/2010/main" val="355516570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120</Words>
  <Application>Microsoft Office PowerPoint</Application>
  <PresentationFormat>Widescreen</PresentationFormat>
  <Paragraphs>22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1_Office Theme</vt:lpstr>
      <vt:lpstr>How the money is distributed</vt:lpstr>
    </vt:vector>
  </TitlesOfParts>
  <Company>DfE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the money is distributed</dc:title>
  <dc:creator>Mark JARVIS</dc:creator>
  <cp:lastModifiedBy>Jayne Boyd</cp:lastModifiedBy>
  <cp:revision>1</cp:revision>
  <dcterms:created xsi:type="dcterms:W3CDTF">2019-05-14T08:43:56Z</dcterms:created>
  <dcterms:modified xsi:type="dcterms:W3CDTF">2019-11-14T14:59:07Z</dcterms:modified>
</cp:coreProperties>
</file>