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59" r:id="rId5"/>
    <p:sldId id="260" r:id="rId6"/>
    <p:sldId id="261" r:id="rId7"/>
    <p:sldId id="262" r:id="rId8"/>
    <p:sldId id="267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2" d="100"/>
          <a:sy n="52" d="100"/>
        </p:scale>
        <p:origin x="751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85767-0340-4B16-A3BF-671070750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EFDE51-ACED-4E60-9055-07BF8BAD5E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CFA75-E50F-48CD-9212-AB1ABA61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FFDDB-01FA-4BBE-962A-C9316B4DA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1D75B-8B92-4632-9B82-C24A04034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443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1A77B-C04A-4972-A8E5-47FB521A4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3D691B-FB05-4E24-9C0B-0F305EB47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42852-4894-42A2-95C9-DF3C521B6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07C1D-1161-4B6B-8945-671965EFA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88F06-0018-4B32-9415-F562CC49A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41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FB2F87-6E04-4216-B756-167004568A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8F8685-4BD1-44DA-97BC-076E56C46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34AAC6-5FBE-47C0-B0D5-5D24C769B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43CCC-B32C-4C5E-A91B-03888DBD2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7EF43-1B21-412E-8B0F-1AEEDFE2E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323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7731D-663C-4E97-ACB0-9B0B6A0D9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81D81-FA50-4792-AD0F-C6F3EE1E4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D2F7C4-B27F-42FD-B609-06486B7FB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990A9-2CBA-4608-BD57-8F4F0E374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CFE7B-F10A-4ED6-ABCD-06A65F4DD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73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31023-304A-44A3-BF91-98A235DC0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67169-7F40-4B6F-860D-2F35F74CC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001EB-5A18-4289-9CA3-3C677F19E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EF32D-A852-455D-A9BF-DE07F6D77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6564B-1138-43EA-9BFF-DBCEBF21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660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F7041-6A58-4BA6-BFB6-8FF61F105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12807-7F8A-4187-B9A7-AE9A3FCDFC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EA66C-2BA8-412E-9091-82D128521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2FF495-EA78-43ED-B891-47E270C36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450A91-246F-4503-B422-0225AD957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F4FE8-9727-4282-B7AA-E80DB5F75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87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25BC4-714F-4099-A30A-A52DCF9BF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EC7AB-8644-4145-B3ED-A54E65F26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581792-DC25-45F9-A267-3791B37F87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38ED4C-B7F1-47A9-968E-483116B0C0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C0629C-DFA1-484D-8DB6-743E625157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FBF8DC-CA95-4A06-AF92-6CB1807E5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2619C9-094E-4E14-9800-0B552AE42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37FF2-F52F-4A5C-8E37-25B98A9E9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862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B527E-BFCF-4E3A-9906-4B0AC9231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D80556-CA2C-4965-81D6-741C2A567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D76BBB-3911-4BC7-867A-0A666EBAA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AB4D0E-9CFB-4A63-8CE6-70C749959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570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24B40F-3BDE-4C65-B0AD-5F2630602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AE3204-3B63-452C-8AC2-1BB483F69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47A8D-6614-4E12-AECD-913FD26C9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30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9AA35-DF71-4698-A624-92A64A761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DCF45-F166-4671-8E9D-039126D3C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85B558-9A5D-4055-A54E-CA7916441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2B2C2-9EAC-4159-ABB7-89ADF1289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FB536-BF2B-4786-89F1-3CA111C30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74F41-699D-4D1B-A3BB-FFB106482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649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F5FEB-7E30-4658-A3A3-87D01E01E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3ACBB2-A79E-4EC7-9429-35F29E3E33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A9991B-6540-4865-A069-299BCA5A3B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F4734-F1C1-44E9-912A-2F1A007DE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EC664-70EE-4071-A435-F03875D92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581187-CA2B-41D2-84EF-87BBFA1CC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66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D849DC-A960-4313-9C66-64D67B84E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C0D928-2F52-46C7-8B8C-5328F1507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67F39-D46C-49BD-8D95-4E7B63708D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1DBD7-183A-44CC-A646-59E0D78698CD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C8F89-CE0C-4C31-8120-0817ED22AC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9E80A-BE9B-42BF-BD18-0CC2AA0585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032B8-B2BF-4A0A-99C3-2662199AD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240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perial.ac.uk/careers/services/events/" TargetMode="External"/><Relationship Id="rId7" Type="http://schemas.openxmlformats.org/officeDocument/2006/relationships/hyperlink" Target="https://creativecommons.org/licenses/by/3.0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hilo.hawaii.edu/news/stories/2016/10/17/uh-hilo-students-hone-their-job-interview-skills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BFF4D-E3DA-49BD-850D-92139E6E5A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073" y="4972692"/>
            <a:ext cx="11176192" cy="765999"/>
          </a:xfrm>
        </p:spPr>
        <p:txBody>
          <a:bodyPr>
            <a:normAutofit fontScale="90000"/>
          </a:bodyPr>
          <a:lstStyle/>
          <a:p>
            <a:r>
              <a:rPr lang="en-GB" sz="5400" dirty="0">
                <a:solidFill>
                  <a:srgbClr val="FFFFFF"/>
                </a:solidFill>
              </a:rPr>
              <a:t>Activities we are involved with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64396E-C05F-4427-BFF8-B0CD174DB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 flipV="1">
            <a:off x="10657489" y="7399282"/>
            <a:ext cx="73573" cy="161082"/>
          </a:xfrm>
        </p:spPr>
        <p:txBody>
          <a:bodyPr>
            <a:normAutofit fontScale="25000" lnSpcReduction="20000"/>
          </a:bodyPr>
          <a:lstStyle/>
          <a:p>
            <a:endParaRPr lang="en-GB" sz="2000" dirty="0">
              <a:solidFill>
                <a:srgbClr val="FFF072"/>
              </a:solidFill>
            </a:endParaRP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1395FF94-AC32-4F46-82CD-20A51B6C2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76" y="337720"/>
            <a:ext cx="9308387" cy="3011656"/>
          </a:xfrm>
          <a:prstGeom prst="rect">
            <a:avLst/>
          </a:prstGeom>
        </p:spPr>
      </p:pic>
      <p:cxnSp>
        <p:nvCxnSpPr>
          <p:cNvPr id="24" name="Straight Connector 2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95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BD642444-90CA-4AB5-AC77-1D0950A6B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66" r="-2" b="18715"/>
          <a:stretch/>
        </p:blipFill>
        <p:spPr>
          <a:xfrm>
            <a:off x="6083786" y="-168318"/>
            <a:ext cx="6261330" cy="3932313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11EF89-623B-4D54-81BB-7469E0D18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8" r="21018" b="1"/>
          <a:stretch/>
        </p:blipFill>
        <p:spPr>
          <a:xfrm rot="5400000">
            <a:off x="7114032" y="1463040"/>
            <a:ext cx="4215384" cy="6263640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ABFB0E-9800-4B5B-9C7E-C25AB2EC5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School  and careers events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1E6322-75BB-4D86-ADDD-CA2567119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997" y="2272143"/>
            <a:ext cx="4803637" cy="378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00000"/>
                </a:solidFill>
              </a:rPr>
              <a:t>Employer talks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00000"/>
                </a:solidFill>
              </a:rPr>
              <a:t>Industrial visits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00000"/>
                </a:solidFill>
              </a:rPr>
              <a:t>Interview techniques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00000"/>
                </a:solidFill>
              </a:rPr>
              <a:t>CV writing support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00000"/>
                </a:solidFill>
              </a:rPr>
              <a:t>Assemblies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00000"/>
                </a:solidFill>
              </a:rPr>
              <a:t>Work experience and taster days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0AB0B2-D8C8-4991-8FAA-DB0D5DB5CC14}"/>
              </a:ext>
            </a:extLst>
          </p:cNvPr>
          <p:cNvSpPr txBox="1"/>
          <p:nvPr/>
        </p:nvSpPr>
        <p:spPr>
          <a:xfrm>
            <a:off x="10005184" y="6870700"/>
            <a:ext cx="218681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6" tooltip="https://hilo.hawaii.edu/news/stories/2016/10/17/uh-hilo-students-hone-their-job-interview-skill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7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824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9E659-CF9F-41CB-99AA-7A81D3A09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7254" y="525439"/>
            <a:ext cx="3336545" cy="16576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Sponsorship  and Supporting Apprenticeship events and celebrations</a:t>
            </a:r>
            <a:endParaRPr lang="en-US" sz="2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 descr="A group of people sitting at a table in front of a crowd&#10;&#10;Description automatically generated">
            <a:extLst>
              <a:ext uri="{FF2B5EF4-FFF2-40B4-BE49-F238E27FC236}">
                <a16:creationId xmlns:a16="http://schemas.microsoft.com/office/drawing/2014/main" id="{E6797E1B-4FEE-453D-8F51-47B4E72110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7" r="13354" b="-1"/>
          <a:stretch/>
        </p:blipFill>
        <p:spPr>
          <a:xfrm>
            <a:off x="20" y="-1"/>
            <a:ext cx="4613982" cy="4515954"/>
          </a:xfrm>
          <a:prstGeom prst="rect">
            <a:avLst/>
          </a:prstGeom>
        </p:spPr>
      </p:pic>
      <p:pic>
        <p:nvPicPr>
          <p:cNvPr id="15" name="Picture 1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BEFCC6D-C751-40FA-98BC-980636F9DD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r="2" b="2"/>
          <a:stretch/>
        </p:blipFill>
        <p:spPr>
          <a:xfrm>
            <a:off x="4705442" y="-1"/>
            <a:ext cx="2829214" cy="2183054"/>
          </a:xfrm>
          <a:prstGeom prst="rect">
            <a:avLst/>
          </a:prstGeom>
        </p:spPr>
      </p:pic>
      <p:pic>
        <p:nvPicPr>
          <p:cNvPr id="13" name="Picture 12" descr="A picture containing person, wine&#10;&#10;Description automatically generated">
            <a:extLst>
              <a:ext uri="{FF2B5EF4-FFF2-40B4-BE49-F238E27FC236}">
                <a16:creationId xmlns:a16="http://schemas.microsoft.com/office/drawing/2014/main" id="{574640AE-38D1-4DB4-826C-0A563F5631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" r="3360" b="6"/>
          <a:stretch/>
        </p:blipFill>
        <p:spPr>
          <a:xfrm>
            <a:off x="4705442" y="2274491"/>
            <a:ext cx="2825496" cy="2241463"/>
          </a:xfrm>
          <a:prstGeom prst="rect">
            <a:avLst/>
          </a:prstGeom>
        </p:spPr>
      </p:pic>
      <p:pic>
        <p:nvPicPr>
          <p:cNvPr id="17" name="Picture 16" descr="A group of people holding a sign&#10;&#10;Description automatically generated">
            <a:extLst>
              <a:ext uri="{FF2B5EF4-FFF2-40B4-BE49-F238E27FC236}">
                <a16:creationId xmlns:a16="http://schemas.microsoft.com/office/drawing/2014/main" id="{94A26922-EA97-477D-9FE0-0D349512EE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0" b="6"/>
          <a:stretch/>
        </p:blipFill>
        <p:spPr>
          <a:xfrm>
            <a:off x="-3717" y="4616536"/>
            <a:ext cx="2829212" cy="2241464"/>
          </a:xfrm>
          <a:prstGeom prst="rect">
            <a:avLst/>
          </a:prstGeom>
        </p:spPr>
      </p:pic>
      <p:pic>
        <p:nvPicPr>
          <p:cNvPr id="9" name="Content Placeholder 8" descr="A group of people standing in front of a crowd posing for the camera&#10;&#10;Description automatically generated">
            <a:extLst>
              <a:ext uri="{FF2B5EF4-FFF2-40B4-BE49-F238E27FC236}">
                <a16:creationId xmlns:a16="http://schemas.microsoft.com/office/drawing/2014/main" id="{A0F55F9F-9CBD-4BD2-B9A5-3EC214DBC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8"/>
          <a:stretch/>
        </p:blipFill>
        <p:spPr>
          <a:xfrm>
            <a:off x="2913221" y="4607393"/>
            <a:ext cx="4614002" cy="225060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3279C-5C0D-4B20-AFBA-7BA30E6E7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17254" y="2274491"/>
            <a:ext cx="3336546" cy="3902472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buClr>
                <a:srgbClr val="5B3845"/>
              </a:buClr>
              <a:buFont typeface="Arial" panose="020B0604020202020204" pitchFamily="34" charset="0"/>
              <a:buChar char="•"/>
            </a:pPr>
            <a:r>
              <a:rPr lang="en-US" sz="1400" b="1"/>
              <a:t>Local and National Award Ceremonies</a:t>
            </a:r>
          </a:p>
          <a:p>
            <a:pPr marL="342900" indent="-228600">
              <a:buClr>
                <a:srgbClr val="5B3845"/>
              </a:buClr>
              <a:buFont typeface="Arial" panose="020B0604020202020204" pitchFamily="34" charset="0"/>
              <a:buChar char="•"/>
            </a:pPr>
            <a:r>
              <a:rPr lang="en-US" sz="1400" b="1"/>
              <a:t>Government promotional events eg T levels and Apprenticeships</a:t>
            </a:r>
          </a:p>
          <a:p>
            <a:pPr marL="342900" indent="-228600">
              <a:buClr>
                <a:srgbClr val="5B3845"/>
              </a:buClr>
              <a:buFont typeface="Arial" panose="020B0604020202020204" pitchFamily="34" charset="0"/>
              <a:buChar char="•"/>
            </a:pPr>
            <a:r>
              <a:rPr lang="en-US" sz="1400" b="1"/>
              <a:t>National Apprenticeship Week activities eg Sponsorship of Apprenticeship Charity Quiz Night and ‘ Flying the Flag’ competition.</a:t>
            </a:r>
          </a:p>
          <a:p>
            <a:pPr marL="342900" indent="-228600">
              <a:buClr>
                <a:srgbClr val="5B3845"/>
              </a:buClr>
              <a:buFont typeface="Arial" panose="020B0604020202020204" pitchFamily="34" charset="0"/>
              <a:buChar char="•"/>
            </a:pPr>
            <a:r>
              <a:rPr lang="en-US" sz="1400" b="1"/>
              <a:t>Link with local MPs and Apprenticeship  MP Ambassador for support and PR</a:t>
            </a:r>
          </a:p>
          <a:p>
            <a:pPr indent="-228600">
              <a:buClr>
                <a:srgbClr val="5B3845"/>
              </a:buClr>
              <a:buFont typeface="Arial" panose="020B0604020202020204" pitchFamily="34" charset="0"/>
              <a:buChar char="•"/>
            </a:pPr>
            <a:r>
              <a:rPr lang="en-US" sz="1400" b="1"/>
              <a:t>  Disability Pride Brighton 2019</a:t>
            </a:r>
          </a:p>
          <a:p>
            <a:pPr indent="-228600">
              <a:buClr>
                <a:srgbClr val="5B3845"/>
              </a:buClr>
              <a:buFont typeface="Arial" panose="020B0604020202020204" pitchFamily="34" charset="0"/>
              <a:buChar char="•"/>
            </a:pPr>
            <a:r>
              <a:rPr lang="en-US" sz="1400" b="1"/>
              <a:t>  Provision of Apprenticeship graduation                   badges and  temporary tattoos for promotional events</a:t>
            </a:r>
            <a:endParaRPr lang="en-US" sz="1400"/>
          </a:p>
          <a:p>
            <a:pPr indent="-228600">
              <a:buFont typeface="Arial" panose="020B0604020202020204" pitchFamily="34" charset="0"/>
              <a:buChar char="•"/>
            </a:pP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449763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person standing in front of a computer&#10;&#10;Description automatically generated">
            <a:extLst>
              <a:ext uri="{FF2B5EF4-FFF2-40B4-BE49-F238E27FC236}">
                <a16:creationId xmlns:a16="http://schemas.microsoft.com/office/drawing/2014/main" id="{485E424B-F810-4BA6-B73A-529E838FB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911"/>
          <a:stretch/>
        </p:blipFill>
        <p:spPr>
          <a:xfrm>
            <a:off x="6083786" y="-168318"/>
            <a:ext cx="6261330" cy="3932313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11" name="Picture 10" descr="A picture containing indoor, wall&#10;&#10;Description automatically generated">
            <a:extLst>
              <a:ext uri="{FF2B5EF4-FFF2-40B4-BE49-F238E27FC236}">
                <a16:creationId xmlns:a16="http://schemas.microsoft.com/office/drawing/2014/main" id="{F959FF84-CC42-45F7-86BD-15C4089797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2" r="29764" b="1"/>
          <a:stretch/>
        </p:blipFill>
        <p:spPr>
          <a:xfrm rot="5400000">
            <a:off x="7114032" y="1463040"/>
            <a:ext cx="4215384" cy="6263640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FC269E-5A67-4B3D-8CEC-BB9FE2308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47369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19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br>
              <a:rPr lang="en-US" sz="19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br>
              <a:rPr lang="en-US" sz="19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r>
              <a:rPr lang="en-US" sz="3600" b="1" kern="1200" dirty="0">
                <a:solidFill>
                  <a:srgbClr val="000000"/>
                </a:solidFill>
                <a:latin typeface="+mn-lt"/>
                <a:ea typeface="+mj-ea"/>
                <a:cs typeface="+mj-cs"/>
              </a:rPr>
              <a:t>Providing case studies and promotional materials</a:t>
            </a:r>
            <a:endParaRPr lang="en-US" sz="3600" kern="1200" dirty="0">
              <a:solidFill>
                <a:srgbClr val="00000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BB1687-1069-4CF2-ADC1-5B1F0AD3F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997" y="2272143"/>
            <a:ext cx="4803637" cy="378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Creation of regional Apprenticeship news and media stories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Crafting Apprenticeship and Employer case studies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Sponsorship of Degree Apprenticeship  promotional film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Employer information leaflets and </a:t>
            </a:r>
            <a:r>
              <a:rPr lang="en-US" sz="2000" b="1" dirty="0" err="1">
                <a:solidFill>
                  <a:srgbClr val="000000"/>
                </a:solidFill>
              </a:rPr>
              <a:t>powerpoint</a:t>
            </a:r>
            <a:r>
              <a:rPr lang="en-US" sz="2000" b="1" dirty="0">
                <a:solidFill>
                  <a:srgbClr val="000000"/>
                </a:solidFill>
              </a:rPr>
              <a:t> presentations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830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010392-642E-4380-AA21-96F933B16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1800" b="1" dirty="0">
                <a:solidFill>
                  <a:srgbClr val="FFFFFF"/>
                </a:solidFill>
              </a:rPr>
            </a:br>
            <a:br>
              <a:rPr lang="en-US" sz="1800" b="1" dirty="0">
                <a:solidFill>
                  <a:srgbClr val="FFFFFF"/>
                </a:solidFill>
              </a:rPr>
            </a:br>
            <a:br>
              <a:rPr lang="en-US" sz="1800" b="1" dirty="0">
                <a:solidFill>
                  <a:srgbClr val="FFFFFF"/>
                </a:solidFill>
              </a:rPr>
            </a:br>
            <a:r>
              <a:rPr lang="en-US" sz="2400" b="1" dirty="0">
                <a:solidFill>
                  <a:srgbClr val="FFFFFF"/>
                </a:solidFill>
                <a:latin typeface="+mn-lt"/>
              </a:rPr>
              <a:t>Promotion of Apprenticeships through Social Media</a:t>
            </a:r>
            <a:br>
              <a:rPr lang="en-US" sz="1800" b="1" dirty="0">
                <a:solidFill>
                  <a:srgbClr val="FFFFFF"/>
                </a:solidFill>
              </a:rPr>
            </a:b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8" name="Picture 7" descr="A picture containing clipart&#10;&#10;Description automatically generated">
            <a:extLst>
              <a:ext uri="{FF2B5EF4-FFF2-40B4-BE49-F238E27FC236}">
                <a16:creationId xmlns:a16="http://schemas.microsoft.com/office/drawing/2014/main" id="{A6B4F621-234A-4E44-B290-BBFC77FBD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55" y="478232"/>
            <a:ext cx="3443392" cy="2789902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Content Placeholder 10" descr="A close up of a logo&#10;&#10;Description automatically generated">
            <a:extLst>
              <a:ext uri="{FF2B5EF4-FFF2-40B4-BE49-F238E27FC236}">
                <a16:creationId xmlns:a16="http://schemas.microsoft.com/office/drawing/2014/main" id="{E3031FFF-B334-49CC-A21C-185F80B0C9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86" y="4357084"/>
            <a:ext cx="3662730" cy="125448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D399C-573F-451E-925B-BEDA3BB77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97762" y="2799889"/>
            <a:ext cx="5747187" cy="29875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endParaRPr lang="en-US" sz="1900" b="1" dirty="0">
              <a:solidFill>
                <a:srgbClr val="FFFFFF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FFFFFF"/>
                </a:solidFill>
              </a:rPr>
              <a:t>Expansion of AAN footprint on twitter and Linked In. </a:t>
            </a:r>
          </a:p>
          <a:p>
            <a:pPr marL="57150" indent="-22860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FFFFFF"/>
                </a:solidFill>
              </a:rPr>
              <a:t>165 followers on twitter: </a:t>
            </a:r>
          </a:p>
          <a:p>
            <a:r>
              <a:rPr lang="en-US" sz="1900" b="1" dirty="0">
                <a:solidFill>
                  <a:srgbClr val="FFFFFF"/>
                </a:solidFill>
              </a:rPr>
              <a:t>      </a:t>
            </a:r>
            <a:r>
              <a:rPr lang="en-US" sz="1900" b="1" dirty="0">
                <a:solidFill>
                  <a:srgbClr val="FFC000"/>
                </a:solidFill>
              </a:rPr>
              <a:t>@</a:t>
            </a:r>
            <a:r>
              <a:rPr lang="en-US" sz="1900" b="1" dirty="0" err="1">
                <a:solidFill>
                  <a:srgbClr val="FFC000"/>
                </a:solidFill>
              </a:rPr>
              <a:t>NetworkSeaa</a:t>
            </a:r>
            <a:endParaRPr lang="en-US" sz="1900" b="1" dirty="0">
              <a:solidFill>
                <a:srgbClr val="FFC000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FFFFFF"/>
                </a:solidFill>
              </a:rPr>
              <a:t>72 connections on Linked In:</a:t>
            </a:r>
          </a:p>
          <a:p>
            <a:r>
              <a:rPr lang="en-US" sz="1900" b="1" dirty="0">
                <a:solidFill>
                  <a:srgbClr val="FFFFFF"/>
                </a:solidFill>
              </a:rPr>
              <a:t>      </a:t>
            </a:r>
            <a:r>
              <a:rPr lang="en-US" sz="1900" b="1" dirty="0">
                <a:solidFill>
                  <a:srgbClr val="FFC000"/>
                </a:solidFill>
              </a:rPr>
              <a:t>SE Apprenticeship Ambassador Network         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FFFFFF"/>
                </a:solidFill>
              </a:rPr>
              <a:t>Coming next: SE AAN website currently under construction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10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oup of people standing in front of a crowd posing for the camera&#10;&#10;Description automatically generated">
            <a:extLst>
              <a:ext uri="{FF2B5EF4-FFF2-40B4-BE49-F238E27FC236}">
                <a16:creationId xmlns:a16="http://schemas.microsoft.com/office/drawing/2014/main" id="{D8A7F45B-70B0-4020-95E3-1F7E630B0D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6261"/>
          <a:stretch/>
        </p:blipFill>
        <p:spPr>
          <a:xfrm>
            <a:off x="6083786" y="-168318"/>
            <a:ext cx="6261330" cy="3932313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8" name="Picture 7" descr="A picture containing indoor, wall, person, floor&#10;&#10;Description automatically generated">
            <a:extLst>
              <a:ext uri="{FF2B5EF4-FFF2-40B4-BE49-F238E27FC236}">
                <a16:creationId xmlns:a16="http://schemas.microsoft.com/office/drawing/2014/main" id="{CB956BBF-F097-4D1E-B349-B7AA4B54EC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9" b="31343"/>
          <a:stretch/>
        </p:blipFill>
        <p:spPr>
          <a:xfrm>
            <a:off x="6089904" y="2487168"/>
            <a:ext cx="6263640" cy="4215384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4C139A-ECF5-42D9-9210-8304A07C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kern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Advocacy to employers new to Apprenticeships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3894E-39EA-4DE0-AE0B-11368DC8E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997" y="2272143"/>
            <a:ext cx="4803637" cy="378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900" b="1" u="sng">
                <a:solidFill>
                  <a:srgbClr val="000000"/>
                </a:solidFill>
              </a:rPr>
              <a:t>Examples: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b="1">
                <a:solidFill>
                  <a:srgbClr val="000000"/>
                </a:solidFill>
              </a:rPr>
              <a:t>1:1 support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b="1">
                <a:solidFill>
                  <a:srgbClr val="000000"/>
                </a:solidFill>
              </a:rPr>
              <a:t>Group support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b="1">
                <a:solidFill>
                  <a:srgbClr val="000000"/>
                </a:solidFill>
              </a:rPr>
              <a:t>Links with local  FSB and Chambers of Commerce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b="1">
                <a:solidFill>
                  <a:srgbClr val="000000"/>
                </a:solidFill>
              </a:rPr>
              <a:t>Levy transfer guidance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b="1">
                <a:solidFill>
                  <a:srgbClr val="000000"/>
                </a:solidFill>
              </a:rPr>
              <a:t>Increasing our membership. Currently 69 active Ambassadors.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b="1">
                <a:solidFill>
                  <a:srgbClr val="000000"/>
                </a:solidFill>
              </a:rPr>
              <a:t>Encouraging employers to promote the Young Apprenticeship Ambassador Network (YAAN) to their own Apprentices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9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804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group of people looking at the camera&#10;&#10;Description automatically generated">
            <a:extLst>
              <a:ext uri="{FF2B5EF4-FFF2-40B4-BE49-F238E27FC236}">
                <a16:creationId xmlns:a16="http://schemas.microsoft.com/office/drawing/2014/main" id="{9B391AD3-C458-4C81-905A-39107C94F9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9" r="17253" b="3"/>
          <a:stretch/>
        </p:blipFill>
        <p:spPr>
          <a:xfrm>
            <a:off x="3125968" y="2527222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6" name="Picture 15" descr="A close up of a mans face&#10;&#10;Description automatically generated">
            <a:extLst>
              <a:ext uri="{FF2B5EF4-FFF2-40B4-BE49-F238E27FC236}">
                <a16:creationId xmlns:a16="http://schemas.microsoft.com/office/drawing/2014/main" id="{3756F155-0E96-4D12-AFBE-32C1F4E0E4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63"/>
          <a:stretch/>
        </p:blipFill>
        <p:spPr>
          <a:xfrm>
            <a:off x="20" y="3917273"/>
            <a:ext cx="3440566" cy="2950205"/>
          </a:xfrm>
          <a:custGeom>
            <a:avLst/>
            <a:gdLst>
              <a:gd name="connsiteX0" fmla="*/ 1539166 w 3440586"/>
              <a:gd name="connsiteY0" fmla="*/ 0 h 2950205"/>
              <a:gd name="connsiteX1" fmla="*/ 3440586 w 3440586"/>
              <a:gd name="connsiteY1" fmla="*/ 1901419 h 2950205"/>
              <a:gd name="connsiteX2" fmla="*/ 3211095 w 3440586"/>
              <a:gd name="connsiteY2" fmla="*/ 2807749 h 2950205"/>
              <a:gd name="connsiteX3" fmla="*/ 3124550 w 3440586"/>
              <a:gd name="connsiteY3" fmla="*/ 2950205 h 2950205"/>
              <a:gd name="connsiteX4" fmla="*/ 0 w 3440586"/>
              <a:gd name="connsiteY4" fmla="*/ 2950205 h 2950205"/>
              <a:gd name="connsiteX5" fmla="*/ 0 w 3440586"/>
              <a:gd name="connsiteY5" fmla="*/ 788141 h 2950205"/>
              <a:gd name="connsiteX6" fmla="*/ 71938 w 3440586"/>
              <a:gd name="connsiteY6" fmla="*/ 691940 h 2950205"/>
              <a:gd name="connsiteX7" fmla="*/ 1539166 w 3440586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D257392-088E-4D55-B128-FFD59A895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Content Placeholder 13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19E517A-4279-4069-916C-D975428AF7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2" r="-2" b="-2"/>
          <a:stretch/>
        </p:blipFill>
        <p:spPr>
          <a:xfrm>
            <a:off x="1" y="1"/>
            <a:ext cx="4443799" cy="3776782"/>
          </a:xfrm>
          <a:custGeom>
            <a:avLst/>
            <a:gdLst>
              <a:gd name="connsiteX0" fmla="*/ 0 w 4443799"/>
              <a:gd name="connsiteY0" fmla="*/ 0 h 3776782"/>
              <a:gd name="connsiteX1" fmla="*/ 4164578 w 4443799"/>
              <a:gd name="connsiteY1" fmla="*/ 0 h 3776782"/>
              <a:gd name="connsiteX2" fmla="*/ 4238884 w 4443799"/>
              <a:gd name="connsiteY2" fmla="*/ 154250 h 3776782"/>
              <a:gd name="connsiteX3" fmla="*/ 4443799 w 4443799"/>
              <a:gd name="connsiteY3" fmla="*/ 1169228 h 3776782"/>
              <a:gd name="connsiteX4" fmla="*/ 1836244 w 4443799"/>
              <a:gd name="connsiteY4" fmla="*/ 3776782 h 3776782"/>
              <a:gd name="connsiteX5" fmla="*/ 177598 w 4443799"/>
              <a:gd name="connsiteY5" fmla="*/ 3181344 h 3776782"/>
              <a:gd name="connsiteX6" fmla="*/ 0 w 4443799"/>
              <a:gd name="connsiteY6" fmla="*/ 3019932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833D97-EE72-407A-A4C6-EA6F9AA24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267" y="802955"/>
            <a:ext cx="4333814" cy="145405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300" b="1" kern="1200" dirty="0">
                <a:solidFill>
                  <a:srgbClr val="000000"/>
                </a:solidFill>
                <a:latin typeface="+mn-lt"/>
                <a:ea typeface="+mj-ea"/>
                <a:cs typeface="+mj-cs"/>
              </a:rPr>
              <a:t>Providing insight to government departments on all things Apprenticeships. </a:t>
            </a:r>
            <a:br>
              <a:rPr lang="en-US" sz="33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endParaRPr lang="en-US" sz="33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49A95-E004-4C92-AE9F-95CF5F2B9D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34684" y="2527222"/>
            <a:ext cx="4333468" cy="41363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Feeding back employer views on Apprenticeships, Traineeships, T levels, levy transfers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Lobbying MPs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Participation in ESFA  consultations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Involvement with new Standard     developments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Sharing good practice  within the network </a:t>
            </a:r>
            <a:r>
              <a:rPr lang="en-US" sz="2000" b="1" dirty="0" err="1">
                <a:solidFill>
                  <a:srgbClr val="000000"/>
                </a:solidFill>
              </a:rPr>
              <a:t>eg</a:t>
            </a:r>
            <a:r>
              <a:rPr lang="en-US" sz="2000" b="1" dirty="0">
                <a:solidFill>
                  <a:srgbClr val="000000"/>
                </a:solidFill>
              </a:rPr>
              <a:t> 20% OTJ training, using the Apprenticeship Service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698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group of people looking at the camera&#10;&#10;Description automatically generated">
            <a:extLst>
              <a:ext uri="{FF2B5EF4-FFF2-40B4-BE49-F238E27FC236}">
                <a16:creationId xmlns:a16="http://schemas.microsoft.com/office/drawing/2014/main" id="{9B391AD3-C458-4C81-905A-39107C94F9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9" r="17253" b="3"/>
          <a:stretch/>
        </p:blipFill>
        <p:spPr>
          <a:xfrm>
            <a:off x="3125968" y="2527222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6" name="Picture 15" descr="A close up of a mans face&#10;&#10;Description automatically generated">
            <a:extLst>
              <a:ext uri="{FF2B5EF4-FFF2-40B4-BE49-F238E27FC236}">
                <a16:creationId xmlns:a16="http://schemas.microsoft.com/office/drawing/2014/main" id="{3756F155-0E96-4D12-AFBE-32C1F4E0E4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63"/>
          <a:stretch/>
        </p:blipFill>
        <p:spPr>
          <a:xfrm>
            <a:off x="20" y="3917273"/>
            <a:ext cx="3440566" cy="2950205"/>
          </a:xfrm>
          <a:custGeom>
            <a:avLst/>
            <a:gdLst>
              <a:gd name="connsiteX0" fmla="*/ 1539166 w 3440586"/>
              <a:gd name="connsiteY0" fmla="*/ 0 h 2950205"/>
              <a:gd name="connsiteX1" fmla="*/ 3440586 w 3440586"/>
              <a:gd name="connsiteY1" fmla="*/ 1901419 h 2950205"/>
              <a:gd name="connsiteX2" fmla="*/ 3211095 w 3440586"/>
              <a:gd name="connsiteY2" fmla="*/ 2807749 h 2950205"/>
              <a:gd name="connsiteX3" fmla="*/ 3124550 w 3440586"/>
              <a:gd name="connsiteY3" fmla="*/ 2950205 h 2950205"/>
              <a:gd name="connsiteX4" fmla="*/ 0 w 3440586"/>
              <a:gd name="connsiteY4" fmla="*/ 2950205 h 2950205"/>
              <a:gd name="connsiteX5" fmla="*/ 0 w 3440586"/>
              <a:gd name="connsiteY5" fmla="*/ 788141 h 2950205"/>
              <a:gd name="connsiteX6" fmla="*/ 71938 w 3440586"/>
              <a:gd name="connsiteY6" fmla="*/ 691940 h 2950205"/>
              <a:gd name="connsiteX7" fmla="*/ 1539166 w 3440586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D257392-088E-4D55-B128-FFD59A895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Content Placeholder 13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19E517A-4279-4069-916C-D975428AF7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2" r="-2" b="-2"/>
          <a:stretch/>
        </p:blipFill>
        <p:spPr>
          <a:xfrm>
            <a:off x="1" y="1"/>
            <a:ext cx="4443799" cy="3776782"/>
          </a:xfrm>
          <a:custGeom>
            <a:avLst/>
            <a:gdLst>
              <a:gd name="connsiteX0" fmla="*/ 0 w 4443799"/>
              <a:gd name="connsiteY0" fmla="*/ 0 h 3776782"/>
              <a:gd name="connsiteX1" fmla="*/ 4164578 w 4443799"/>
              <a:gd name="connsiteY1" fmla="*/ 0 h 3776782"/>
              <a:gd name="connsiteX2" fmla="*/ 4238884 w 4443799"/>
              <a:gd name="connsiteY2" fmla="*/ 154250 h 3776782"/>
              <a:gd name="connsiteX3" fmla="*/ 4443799 w 4443799"/>
              <a:gd name="connsiteY3" fmla="*/ 1169228 h 3776782"/>
              <a:gd name="connsiteX4" fmla="*/ 1836244 w 4443799"/>
              <a:gd name="connsiteY4" fmla="*/ 3776782 h 3776782"/>
              <a:gd name="connsiteX5" fmla="*/ 177598 w 4443799"/>
              <a:gd name="connsiteY5" fmla="*/ 3181344 h 3776782"/>
              <a:gd name="connsiteX6" fmla="*/ 0 w 4443799"/>
              <a:gd name="connsiteY6" fmla="*/ 3019932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833D97-EE72-407A-A4C6-EA6F9AA24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267" y="802955"/>
            <a:ext cx="4333814" cy="145405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300" b="1" kern="1200" dirty="0">
                <a:solidFill>
                  <a:srgbClr val="000000"/>
                </a:solidFill>
                <a:latin typeface="+mn-lt"/>
                <a:ea typeface="+mj-ea"/>
                <a:cs typeface="+mj-cs"/>
              </a:rPr>
              <a:t>Providing insight to government departments on all things Apprenticeships. </a:t>
            </a:r>
            <a:br>
              <a:rPr lang="en-US" sz="33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endParaRPr lang="en-US" sz="33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49A95-E004-4C92-AE9F-95CF5F2B9D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34684" y="2527222"/>
            <a:ext cx="4333468" cy="41363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Feeding back employer views on Apprenticeships, Traineeships, T levels, levy transfers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Lobbying MPs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Participation in ESFA  consultations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Involvement with new Standard     developments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Sharing good practice  within the network </a:t>
            </a:r>
            <a:r>
              <a:rPr lang="en-US" sz="2000" b="1" dirty="0" err="1">
                <a:solidFill>
                  <a:srgbClr val="000000"/>
                </a:solidFill>
              </a:rPr>
              <a:t>eg</a:t>
            </a:r>
            <a:r>
              <a:rPr lang="en-US" sz="2000" b="1" dirty="0">
                <a:solidFill>
                  <a:srgbClr val="000000"/>
                </a:solidFill>
              </a:rPr>
              <a:t> 20% OTJ training, using the Apprenticeship Service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20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0D5AE-9E6C-41C6-8890-5FB096486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100" b="1" dirty="0"/>
              <a:t>Providing a strategic link with the SE Young Apprenticeship Ambassador network</a:t>
            </a:r>
            <a:br>
              <a:rPr lang="en-US" sz="2100" b="1" dirty="0"/>
            </a:br>
            <a:r>
              <a:rPr lang="en-US" sz="2100" b="1" dirty="0"/>
              <a:t>          </a:t>
            </a:r>
            <a:r>
              <a:rPr lang="en-US" sz="2000" b="1" dirty="0" err="1">
                <a:solidFill>
                  <a:srgbClr val="FFC000"/>
                </a:solidFill>
                <a:latin typeface="+mn-lt"/>
              </a:rPr>
              <a:t>SouthEast</a:t>
            </a:r>
            <a:r>
              <a:rPr lang="en-US" sz="2000" b="1" dirty="0">
                <a:solidFill>
                  <a:srgbClr val="FFC000"/>
                </a:solidFill>
                <a:latin typeface="+mn-lt"/>
              </a:rPr>
              <a:t> YAAN</a:t>
            </a:r>
            <a:endParaRPr lang="en-US" sz="2000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27BD7F-AB18-44BC-B9E2-95108064AB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8931" y="2438400"/>
            <a:ext cx="3651466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700" b="1" dirty="0"/>
              <a:t>178 Young Apprenticeship Ambassadors in the SE.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700" b="1" dirty="0"/>
              <a:t>Focus is on attending school and career events to promote Apprenticeships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700" b="1" dirty="0"/>
              <a:t>Used as promotional case studies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700" b="1" dirty="0"/>
              <a:t>Activities can be counted as part of 20% OTJ training if they can be linked to </a:t>
            </a:r>
            <a:r>
              <a:rPr lang="en-US" sz="1700" b="1" dirty="0" err="1"/>
              <a:t>behaviour</a:t>
            </a:r>
            <a:r>
              <a:rPr lang="en-US" sz="1700" b="1" dirty="0"/>
              <a:t>, knowledge and skills of the Standard.</a:t>
            </a:r>
          </a:p>
          <a:p>
            <a:pPr marL="114300"/>
            <a:r>
              <a:rPr lang="en-US" sz="1700" b="1" dirty="0">
                <a:solidFill>
                  <a:srgbClr val="FFC000"/>
                </a:solidFill>
              </a:rPr>
              <a:t>   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6" name="Content Placeholder 5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30EA0842-21F3-48EA-AC27-31CA2DBE0C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" r="1" b="1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038789F1-24EC-4C5C-9273-914D0266F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28" y="1762177"/>
            <a:ext cx="338230" cy="27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82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403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Activities we are involved with</vt:lpstr>
      <vt:lpstr>School  and careers events </vt:lpstr>
      <vt:lpstr>Sponsorship  and Supporting Apprenticeship events and celebrations</vt:lpstr>
      <vt:lpstr>   Providing case studies and promotional materials</vt:lpstr>
      <vt:lpstr>   Promotion of Apprenticeships through Social Media </vt:lpstr>
      <vt:lpstr>Advocacy to employers new to Apprenticeships</vt:lpstr>
      <vt:lpstr>Providing insight to government departments on all things Apprenticeships.  </vt:lpstr>
      <vt:lpstr>Providing insight to government departments on all things Apprenticeships.  </vt:lpstr>
      <vt:lpstr>Providing a strategic link with the SE Young Apprenticeship Ambassador network           SouthEast YAAN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Activities we are involved with</dc:title>
  <dc:creator>Jayne Boyd</dc:creator>
  <cp:lastModifiedBy>Jayne Boyd</cp:lastModifiedBy>
  <cp:revision>9</cp:revision>
  <dcterms:created xsi:type="dcterms:W3CDTF">2019-09-09T08:54:36Z</dcterms:created>
  <dcterms:modified xsi:type="dcterms:W3CDTF">2019-11-14T13:07:37Z</dcterms:modified>
</cp:coreProperties>
</file>