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5119350" cy="10691813"/>
  <p:notesSz cx="6858000" cy="9144000"/>
  <p:embeddedFontLst>
    <p:embeddedFont>
      <p:font typeface="Pacifico" panose="020B0604020202020204" charset="0"/>
      <p:regular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4762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" roundtripDataSignature="AMtx7mjsQLq1he9KB4oY8AjqJvGoIhXO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1" d="100"/>
          <a:sy n="31" d="100"/>
        </p:scale>
        <p:origin x="1245" y="27"/>
      </p:cViewPr>
      <p:guideLst>
        <p:guide orient="horz" pos="3368"/>
        <p:guide pos="47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4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724" y="685800"/>
            <a:ext cx="4849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6e2749150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724" y="685800"/>
            <a:ext cx="4849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g6e2749150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724" y="685800"/>
            <a:ext cx="4849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724" y="685800"/>
            <a:ext cx="4849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ctrTitle"/>
          </p:nvPr>
        </p:nvSpPr>
        <p:spPr>
          <a:xfrm>
            <a:off x="515423" y="1547778"/>
            <a:ext cx="14089200" cy="42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subTitle" idx="1"/>
          </p:nvPr>
        </p:nvSpPr>
        <p:spPr>
          <a:xfrm>
            <a:off x="515409" y="5891409"/>
            <a:ext cx="14089200" cy="16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sldNum" idx="12"/>
          </p:nvPr>
        </p:nvSpPr>
        <p:spPr>
          <a:xfrm>
            <a:off x="14009577" y="9693616"/>
            <a:ext cx="9075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>
            <a:spLocks noGrp="1"/>
          </p:cNvSpPr>
          <p:nvPr>
            <p:ph type="title" hasCustomPrompt="1"/>
          </p:nvPr>
        </p:nvSpPr>
        <p:spPr>
          <a:xfrm>
            <a:off x="515409" y="2299346"/>
            <a:ext cx="14089200" cy="40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100"/>
              <a:buNone/>
              <a:defRPr sz="21100"/>
            </a:lvl9pPr>
          </a:lstStyle>
          <a:p>
            <a:r>
              <a:t>xx%</a:t>
            </a:r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1"/>
          </p:nvPr>
        </p:nvSpPr>
        <p:spPr>
          <a:xfrm>
            <a:off x="515409" y="6552657"/>
            <a:ext cx="14089200" cy="27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t" anchorCtr="0">
            <a:noAutofit/>
          </a:bodyPr>
          <a:lstStyle>
            <a:lvl1pPr marL="457200" lvl="0" indent="-431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marL="914400" lvl="1" indent="-387350" algn="ctr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2pPr>
            <a:lvl3pPr marL="1371600" lvl="2" indent="-387350" algn="ctr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3pPr>
            <a:lvl4pPr marL="1828800" lvl="3" indent="-387350" algn="ctr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4pPr>
            <a:lvl5pPr marL="2286000" lvl="4" indent="-387350" algn="ctr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5pPr>
            <a:lvl6pPr marL="2743200" lvl="5" indent="-387350" algn="ctr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6pPr>
            <a:lvl7pPr marL="3200400" lvl="6" indent="-387350" algn="ctr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7pPr>
            <a:lvl8pPr marL="3657600" lvl="7" indent="-387350" algn="ctr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8pPr>
            <a:lvl9pPr marL="4114800" lvl="8" indent="-387350" algn="ctr">
              <a:lnSpc>
                <a:spcPct val="115000"/>
              </a:lnSpc>
              <a:spcBef>
                <a:spcPts val="2800"/>
              </a:spcBef>
              <a:spcAft>
                <a:spcPts val="2800"/>
              </a:spcAft>
              <a:buSzPts val="25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sldNum" idx="12"/>
          </p:nvPr>
        </p:nvSpPr>
        <p:spPr>
          <a:xfrm>
            <a:off x="14009577" y="9693616"/>
            <a:ext cx="9075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0"/>
          <p:cNvSpPr txBox="1">
            <a:spLocks noGrp="1"/>
          </p:cNvSpPr>
          <p:nvPr>
            <p:ph type="sldNum" idx="12"/>
          </p:nvPr>
        </p:nvSpPr>
        <p:spPr>
          <a:xfrm>
            <a:off x="14009577" y="9693616"/>
            <a:ext cx="9075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>
            <a:spLocks noGrp="1"/>
          </p:cNvSpPr>
          <p:nvPr>
            <p:ph type="title"/>
          </p:nvPr>
        </p:nvSpPr>
        <p:spPr>
          <a:xfrm>
            <a:off x="515409" y="925091"/>
            <a:ext cx="14089200" cy="11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body" idx="1"/>
          </p:nvPr>
        </p:nvSpPr>
        <p:spPr>
          <a:xfrm>
            <a:off x="515409" y="2395696"/>
            <a:ext cx="140892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t" anchorCtr="0">
            <a:noAutofit/>
          </a:bodyPr>
          <a:lstStyle>
            <a:lvl1pPr marL="457200" lvl="0" indent="-431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marL="914400" lvl="1" indent="-3873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2pPr>
            <a:lvl3pPr marL="1371600" lvl="2" indent="-3873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3pPr>
            <a:lvl4pPr marL="1828800" lvl="3" indent="-3873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4pPr>
            <a:lvl5pPr marL="2286000" lvl="4" indent="-3873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5pPr>
            <a:lvl6pPr marL="2743200" lvl="5" indent="-3873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6pPr>
            <a:lvl7pPr marL="3200400" lvl="6" indent="-3873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7pPr>
            <a:lvl8pPr marL="3657600" lvl="7" indent="-3873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8pPr>
            <a:lvl9pPr marL="4114800" lvl="8" indent="-387350" algn="l">
              <a:lnSpc>
                <a:spcPct val="115000"/>
              </a:lnSpc>
              <a:spcBef>
                <a:spcPts val="2800"/>
              </a:spcBef>
              <a:spcAft>
                <a:spcPts val="2800"/>
              </a:spcAft>
              <a:buSzPts val="25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sldNum" idx="12"/>
          </p:nvPr>
        </p:nvSpPr>
        <p:spPr>
          <a:xfrm>
            <a:off x="14009577" y="9693616"/>
            <a:ext cx="9075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>
            <a:spLocks noGrp="1"/>
          </p:cNvSpPr>
          <p:nvPr>
            <p:ph type="title"/>
          </p:nvPr>
        </p:nvSpPr>
        <p:spPr>
          <a:xfrm>
            <a:off x="515409" y="4471058"/>
            <a:ext cx="14089200" cy="17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sldNum" idx="12"/>
          </p:nvPr>
        </p:nvSpPr>
        <p:spPr>
          <a:xfrm>
            <a:off x="14009577" y="9693616"/>
            <a:ext cx="9075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3"/>
          <p:cNvSpPr txBox="1">
            <a:spLocks noGrp="1"/>
          </p:cNvSpPr>
          <p:nvPr>
            <p:ph type="title"/>
          </p:nvPr>
        </p:nvSpPr>
        <p:spPr>
          <a:xfrm>
            <a:off x="515409" y="925091"/>
            <a:ext cx="14089200" cy="11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body" idx="1"/>
          </p:nvPr>
        </p:nvSpPr>
        <p:spPr>
          <a:xfrm>
            <a:off x="515409" y="2395696"/>
            <a:ext cx="66138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t" anchorCtr="0">
            <a:noAutofit/>
          </a:bodyPr>
          <a:lstStyle>
            <a:lvl1pPr marL="457200" lvl="0" indent="-387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1pPr>
            <a:lvl2pPr marL="914400" lvl="1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2pPr>
            <a:lvl3pPr marL="1371600" lvl="2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3pPr>
            <a:lvl4pPr marL="1828800" lvl="3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4pPr>
            <a:lvl5pPr marL="2286000" lvl="4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5pPr>
            <a:lvl6pPr marL="2743200" lvl="5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6pPr>
            <a:lvl7pPr marL="3200400" lvl="6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7pPr>
            <a:lvl8pPr marL="3657600" lvl="7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8pPr>
            <a:lvl9pPr marL="4114800" lvl="8" indent="-361950" algn="l">
              <a:lnSpc>
                <a:spcPct val="115000"/>
              </a:lnSpc>
              <a:spcBef>
                <a:spcPts val="2800"/>
              </a:spcBef>
              <a:spcAft>
                <a:spcPts val="280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2"/>
          </p:nvPr>
        </p:nvSpPr>
        <p:spPr>
          <a:xfrm>
            <a:off x="7990583" y="2395696"/>
            <a:ext cx="66138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t" anchorCtr="0">
            <a:noAutofit/>
          </a:bodyPr>
          <a:lstStyle>
            <a:lvl1pPr marL="457200" lvl="0" indent="-3873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 sz="2500"/>
            </a:lvl1pPr>
            <a:lvl2pPr marL="914400" lvl="1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2pPr>
            <a:lvl3pPr marL="1371600" lvl="2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3pPr>
            <a:lvl4pPr marL="1828800" lvl="3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4pPr>
            <a:lvl5pPr marL="2286000" lvl="4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5pPr>
            <a:lvl6pPr marL="2743200" lvl="5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6pPr>
            <a:lvl7pPr marL="3200400" lvl="6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7pPr>
            <a:lvl8pPr marL="3657600" lvl="7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8pPr>
            <a:lvl9pPr marL="4114800" lvl="8" indent="-361950" algn="l">
              <a:lnSpc>
                <a:spcPct val="115000"/>
              </a:lnSpc>
              <a:spcBef>
                <a:spcPts val="2800"/>
              </a:spcBef>
              <a:spcAft>
                <a:spcPts val="280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sldNum" idx="12"/>
          </p:nvPr>
        </p:nvSpPr>
        <p:spPr>
          <a:xfrm>
            <a:off x="14009577" y="9693616"/>
            <a:ext cx="9075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>
            <a:spLocks noGrp="1"/>
          </p:cNvSpPr>
          <p:nvPr>
            <p:ph type="title"/>
          </p:nvPr>
        </p:nvSpPr>
        <p:spPr>
          <a:xfrm>
            <a:off x="515409" y="925091"/>
            <a:ext cx="14089200" cy="11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sldNum" idx="12"/>
          </p:nvPr>
        </p:nvSpPr>
        <p:spPr>
          <a:xfrm>
            <a:off x="14009577" y="9693616"/>
            <a:ext cx="9075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5"/>
          <p:cNvSpPr txBox="1">
            <a:spLocks noGrp="1"/>
          </p:cNvSpPr>
          <p:nvPr>
            <p:ph type="title"/>
          </p:nvPr>
        </p:nvSpPr>
        <p:spPr>
          <a:xfrm>
            <a:off x="515409" y="1154948"/>
            <a:ext cx="4643400" cy="15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body" idx="1"/>
          </p:nvPr>
        </p:nvSpPr>
        <p:spPr>
          <a:xfrm>
            <a:off x="515409" y="2888617"/>
            <a:ext cx="4643400" cy="6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t" anchorCtr="0">
            <a:noAutofit/>
          </a:bodyPr>
          <a:lstStyle>
            <a:lvl1pPr marL="457200" lvl="0" indent="-3619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1pPr>
            <a:lvl2pPr marL="914400" lvl="1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2pPr>
            <a:lvl3pPr marL="1371600" lvl="2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3pPr>
            <a:lvl4pPr marL="1828800" lvl="3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4pPr>
            <a:lvl5pPr marL="2286000" lvl="4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5pPr>
            <a:lvl6pPr marL="2743200" lvl="5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■"/>
              <a:defRPr sz="2100"/>
            </a:lvl6pPr>
            <a:lvl7pPr marL="3200400" lvl="6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●"/>
              <a:defRPr sz="2100"/>
            </a:lvl7pPr>
            <a:lvl8pPr marL="3657600" lvl="7" indent="-3619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100"/>
              <a:buChar char="○"/>
              <a:defRPr sz="2100"/>
            </a:lvl8pPr>
            <a:lvl9pPr marL="4114800" lvl="8" indent="-361950" algn="l">
              <a:lnSpc>
                <a:spcPct val="115000"/>
              </a:lnSpc>
              <a:spcBef>
                <a:spcPts val="2800"/>
              </a:spcBef>
              <a:spcAft>
                <a:spcPts val="280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sldNum" idx="12"/>
          </p:nvPr>
        </p:nvSpPr>
        <p:spPr>
          <a:xfrm>
            <a:off x="14009577" y="9693616"/>
            <a:ext cx="9075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 txBox="1">
            <a:spLocks noGrp="1"/>
          </p:cNvSpPr>
          <p:nvPr>
            <p:ph type="title"/>
          </p:nvPr>
        </p:nvSpPr>
        <p:spPr>
          <a:xfrm>
            <a:off x="810650" y="935745"/>
            <a:ext cx="10529400" cy="85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sldNum" idx="12"/>
          </p:nvPr>
        </p:nvSpPr>
        <p:spPr>
          <a:xfrm>
            <a:off x="14009577" y="9693616"/>
            <a:ext cx="9075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/>
          <p:nvPr/>
        </p:nvSpPr>
        <p:spPr>
          <a:xfrm>
            <a:off x="7560000" y="-260"/>
            <a:ext cx="756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7"/>
          <p:cNvSpPr txBox="1">
            <a:spLocks noGrp="1"/>
          </p:cNvSpPr>
          <p:nvPr>
            <p:ph type="title"/>
          </p:nvPr>
        </p:nvSpPr>
        <p:spPr>
          <a:xfrm>
            <a:off x="439016" y="2563450"/>
            <a:ext cx="6689100" cy="30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subTitle" idx="1"/>
          </p:nvPr>
        </p:nvSpPr>
        <p:spPr>
          <a:xfrm>
            <a:off x="439016" y="5826865"/>
            <a:ext cx="6689100" cy="25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2"/>
          </p:nvPr>
        </p:nvSpPr>
        <p:spPr>
          <a:xfrm>
            <a:off x="8167677" y="1505164"/>
            <a:ext cx="6344400" cy="76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marL="457200" lvl="0" indent="-431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marL="914400" lvl="1" indent="-3873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2pPr>
            <a:lvl3pPr marL="1371600" lvl="2" indent="-3873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3pPr>
            <a:lvl4pPr marL="1828800" lvl="3" indent="-3873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4pPr>
            <a:lvl5pPr marL="2286000" lvl="4" indent="-3873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5pPr>
            <a:lvl6pPr marL="2743200" lvl="5" indent="-3873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■"/>
              <a:defRPr/>
            </a:lvl6pPr>
            <a:lvl7pPr marL="3200400" lvl="6" indent="-3873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●"/>
              <a:defRPr/>
            </a:lvl7pPr>
            <a:lvl8pPr marL="3657600" lvl="7" indent="-387350" algn="l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SzPts val="2500"/>
              <a:buChar char="○"/>
              <a:defRPr/>
            </a:lvl8pPr>
            <a:lvl9pPr marL="4114800" lvl="8" indent="-387350" algn="l">
              <a:lnSpc>
                <a:spcPct val="115000"/>
              </a:lnSpc>
              <a:spcBef>
                <a:spcPts val="2800"/>
              </a:spcBef>
              <a:spcAft>
                <a:spcPts val="2800"/>
              </a:spcAft>
              <a:buSzPts val="25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sldNum" idx="12"/>
          </p:nvPr>
        </p:nvSpPr>
        <p:spPr>
          <a:xfrm>
            <a:off x="14009577" y="9693616"/>
            <a:ext cx="9075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 txBox="1">
            <a:spLocks noGrp="1"/>
          </p:cNvSpPr>
          <p:nvPr>
            <p:ph type="body" idx="1"/>
          </p:nvPr>
        </p:nvSpPr>
        <p:spPr>
          <a:xfrm>
            <a:off x="515409" y="8794266"/>
            <a:ext cx="9919200" cy="12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sldNum" idx="12"/>
          </p:nvPr>
        </p:nvSpPr>
        <p:spPr>
          <a:xfrm>
            <a:off x="14009577" y="9693616"/>
            <a:ext cx="9075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515409" y="925091"/>
            <a:ext cx="14089200" cy="11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Arial"/>
              <a:buNone/>
              <a:defRPr sz="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Arial"/>
              <a:buNone/>
              <a:defRPr sz="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Arial"/>
              <a:buNone/>
              <a:defRPr sz="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Arial"/>
              <a:buNone/>
              <a:defRPr sz="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Arial"/>
              <a:buNone/>
              <a:defRPr sz="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Arial"/>
              <a:buNone/>
              <a:defRPr sz="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Arial"/>
              <a:buNone/>
              <a:defRPr sz="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Arial"/>
              <a:buNone/>
              <a:defRPr sz="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Arial"/>
              <a:buNone/>
              <a:defRPr sz="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515409" y="2395696"/>
            <a:ext cx="140892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t" anchorCtr="0">
            <a:noAutofit/>
          </a:bodyPr>
          <a:lstStyle>
            <a:lvl1pPr marL="457200" marR="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●"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735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○"/>
              <a:defRPr sz="2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■"/>
              <a:defRPr sz="2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735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●"/>
              <a:defRPr sz="2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735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○"/>
              <a:defRPr sz="2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735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■"/>
              <a:defRPr sz="2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735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●"/>
              <a:defRPr sz="2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7350" algn="l" rtl="0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Arial"/>
              <a:buChar char="○"/>
              <a:defRPr sz="2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7350" algn="l" rtl="0">
              <a:lnSpc>
                <a:spcPct val="115000"/>
              </a:lnSpc>
              <a:spcBef>
                <a:spcPts val="2800"/>
              </a:spcBef>
              <a:spcAft>
                <a:spcPts val="2800"/>
              </a:spcAft>
              <a:buClr>
                <a:schemeClr val="dk2"/>
              </a:buClr>
              <a:buSzPts val="2500"/>
              <a:buFont typeface="Arial"/>
              <a:buChar char="■"/>
              <a:defRPr sz="2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sldNum" idx="12"/>
          </p:nvPr>
        </p:nvSpPr>
        <p:spPr>
          <a:xfrm>
            <a:off x="14009577" y="9693616"/>
            <a:ext cx="9075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0850" tIns="160850" rIns="160850" bIns="1608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4">
            <a:alphaModFix/>
          </a:blip>
          <a:srcRect t="21396" b="22518"/>
          <a:stretch/>
        </p:blipFill>
        <p:spPr>
          <a:xfrm>
            <a:off x="687625" y="131575"/>
            <a:ext cx="5749325" cy="148757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/>
          <p:cNvSpPr/>
          <p:nvPr/>
        </p:nvSpPr>
        <p:spPr>
          <a:xfrm>
            <a:off x="1891312" y="1869925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A9AB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"/>
          <p:cNvSpPr/>
          <p:nvPr/>
        </p:nvSpPr>
        <p:spPr>
          <a:xfrm>
            <a:off x="4734766" y="1869925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"/>
          <p:cNvSpPr/>
          <p:nvPr/>
        </p:nvSpPr>
        <p:spPr>
          <a:xfrm>
            <a:off x="6156492" y="1869925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12AAAA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"/>
          <p:cNvSpPr/>
          <p:nvPr/>
        </p:nvSpPr>
        <p:spPr>
          <a:xfrm>
            <a:off x="7578218" y="1869925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347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"/>
          <p:cNvSpPr/>
          <p:nvPr/>
        </p:nvSpPr>
        <p:spPr>
          <a:xfrm>
            <a:off x="8999945" y="1869925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"/>
          <p:cNvSpPr/>
          <p:nvPr/>
        </p:nvSpPr>
        <p:spPr>
          <a:xfrm>
            <a:off x="4734766" y="5656739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A9AB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469585" y="5656739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A9AB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"/>
          <p:cNvSpPr/>
          <p:nvPr/>
        </p:nvSpPr>
        <p:spPr>
          <a:xfrm>
            <a:off x="1891312" y="3763332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A9AB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/>
          <p:nvPr/>
        </p:nvSpPr>
        <p:spPr>
          <a:xfrm>
            <a:off x="6156492" y="3763332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A9AB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"/>
          <p:cNvSpPr/>
          <p:nvPr/>
        </p:nvSpPr>
        <p:spPr>
          <a:xfrm>
            <a:off x="10421673" y="3763332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A9AB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"/>
          <p:cNvSpPr/>
          <p:nvPr/>
        </p:nvSpPr>
        <p:spPr>
          <a:xfrm>
            <a:off x="13265126" y="2804972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A9AB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"/>
          <p:cNvSpPr/>
          <p:nvPr/>
        </p:nvSpPr>
        <p:spPr>
          <a:xfrm>
            <a:off x="1891312" y="5656739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347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/>
          <p:nvPr/>
        </p:nvSpPr>
        <p:spPr>
          <a:xfrm>
            <a:off x="469585" y="3763332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347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"/>
          <p:cNvSpPr/>
          <p:nvPr/>
        </p:nvSpPr>
        <p:spPr>
          <a:xfrm>
            <a:off x="4734766" y="3763332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347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"/>
          <p:cNvSpPr/>
          <p:nvPr/>
        </p:nvSpPr>
        <p:spPr>
          <a:xfrm>
            <a:off x="13265126" y="3763332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347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"/>
          <p:cNvSpPr/>
          <p:nvPr/>
        </p:nvSpPr>
        <p:spPr>
          <a:xfrm>
            <a:off x="11843400" y="1869925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347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"/>
          <p:cNvSpPr/>
          <p:nvPr/>
        </p:nvSpPr>
        <p:spPr>
          <a:xfrm>
            <a:off x="469585" y="4721692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"/>
          <p:cNvSpPr/>
          <p:nvPr/>
        </p:nvSpPr>
        <p:spPr>
          <a:xfrm>
            <a:off x="3313038" y="3763332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"/>
          <p:cNvSpPr/>
          <p:nvPr/>
        </p:nvSpPr>
        <p:spPr>
          <a:xfrm>
            <a:off x="7578218" y="3763332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"/>
          <p:cNvSpPr/>
          <p:nvPr/>
        </p:nvSpPr>
        <p:spPr>
          <a:xfrm>
            <a:off x="11843400" y="3763332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"/>
          <p:cNvSpPr/>
          <p:nvPr/>
        </p:nvSpPr>
        <p:spPr>
          <a:xfrm>
            <a:off x="469585" y="1869925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START</a:t>
            </a:r>
            <a:endParaRPr sz="2000" b="0" i="0" u="none" strike="noStrike" cap="none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6" name="Google Shape;76;p1"/>
          <p:cNvSpPr/>
          <p:nvPr/>
        </p:nvSpPr>
        <p:spPr>
          <a:xfrm>
            <a:off x="13265126" y="1869925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"/>
          <p:cNvSpPr/>
          <p:nvPr/>
        </p:nvSpPr>
        <p:spPr>
          <a:xfrm>
            <a:off x="3313038" y="5656739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"/>
          <p:cNvSpPr/>
          <p:nvPr/>
        </p:nvSpPr>
        <p:spPr>
          <a:xfrm>
            <a:off x="6156492" y="7550145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347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"/>
          <p:cNvSpPr/>
          <p:nvPr/>
        </p:nvSpPr>
        <p:spPr>
          <a:xfrm>
            <a:off x="13265126" y="6615099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347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"/>
          <p:cNvSpPr/>
          <p:nvPr/>
        </p:nvSpPr>
        <p:spPr>
          <a:xfrm>
            <a:off x="10421673" y="5656739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347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"/>
          <p:cNvSpPr/>
          <p:nvPr/>
        </p:nvSpPr>
        <p:spPr>
          <a:xfrm>
            <a:off x="3236508" y="7573460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A9AB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"/>
          <p:cNvSpPr/>
          <p:nvPr/>
        </p:nvSpPr>
        <p:spPr>
          <a:xfrm>
            <a:off x="7559086" y="7573460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A9AB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"/>
          <p:cNvSpPr/>
          <p:nvPr/>
        </p:nvSpPr>
        <p:spPr>
          <a:xfrm>
            <a:off x="11824890" y="7550145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A9AB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"/>
          <p:cNvSpPr/>
          <p:nvPr/>
        </p:nvSpPr>
        <p:spPr>
          <a:xfrm>
            <a:off x="8999945" y="5656739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A9AB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4696500" y="7550145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8999945" y="7550145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13265126" y="7550145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/>
          <p:nvPr/>
        </p:nvSpPr>
        <p:spPr>
          <a:xfrm>
            <a:off x="11843400" y="5656739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7578218" y="5656739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393054" y="7550145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8946274" y="2172912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5">
            <a:alphaModFix/>
          </a:blip>
          <a:srcRect l="21789" t="17237" b="8687"/>
          <a:stretch/>
        </p:blipFill>
        <p:spPr>
          <a:xfrm rot="6017">
            <a:off x="9030098" y="1086758"/>
            <a:ext cx="5209505" cy="631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13241618" y="2172912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11819892" y="4066319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7524547" y="4066319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3259367" y="4066319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385749" y="5013022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3259367" y="5959725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7524547" y="5959725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11789715" y="5959725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8937019" y="7853145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4642828" y="7853145"/>
            <a:ext cx="1529072" cy="352393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"/>
          <p:cNvSpPr/>
          <p:nvPr/>
        </p:nvSpPr>
        <p:spPr>
          <a:xfrm>
            <a:off x="4658235" y="9443577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347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/>
          <p:nvPr/>
        </p:nvSpPr>
        <p:spPr>
          <a:xfrm>
            <a:off x="3236508" y="9443577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A9AB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"/>
          <p:cNvSpPr/>
          <p:nvPr/>
        </p:nvSpPr>
        <p:spPr>
          <a:xfrm>
            <a:off x="432486" y="8508506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A9AB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"/>
          <p:cNvSpPr/>
          <p:nvPr/>
        </p:nvSpPr>
        <p:spPr>
          <a:xfrm>
            <a:off x="6040530" y="9443577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"/>
          <p:cNvSpPr/>
          <p:nvPr/>
        </p:nvSpPr>
        <p:spPr>
          <a:xfrm>
            <a:off x="1833914" y="9490182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"/>
          <p:cNvSpPr/>
          <p:nvPr/>
        </p:nvSpPr>
        <p:spPr>
          <a:xfrm>
            <a:off x="8924581" y="9363892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347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"/>
          <p:cNvSpPr/>
          <p:nvPr/>
        </p:nvSpPr>
        <p:spPr>
          <a:xfrm>
            <a:off x="10366608" y="9363867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"/>
          <p:cNvSpPr/>
          <p:nvPr/>
        </p:nvSpPr>
        <p:spPr>
          <a:xfrm>
            <a:off x="11808635" y="9363867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A9AB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/>
          <p:nvPr/>
        </p:nvSpPr>
        <p:spPr>
          <a:xfrm>
            <a:off x="13250660" y="9363867"/>
            <a:ext cx="1421700" cy="958200"/>
          </a:xfrm>
          <a:prstGeom prst="roundRect">
            <a:avLst>
              <a:gd name="adj" fmla="val 16667"/>
            </a:avLst>
          </a:prstGeom>
          <a:solidFill>
            <a:srgbClr val="003473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 b="0" i="0" u="none" strike="noStrike" cap="none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rPr>
              <a:t>FINISH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348637" y="7853131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1780242" y="9826222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5956681" y="9733130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10343112" y="9666854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13166812" y="7853131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"/>
          <p:cNvPicPr preferRelativeResize="0"/>
          <p:nvPr/>
        </p:nvPicPr>
        <p:blipFill rotWithShape="1">
          <a:blip r:embed="rId5">
            <a:alphaModFix/>
          </a:blip>
          <a:srcRect l="20847"/>
          <a:stretch/>
        </p:blipFill>
        <p:spPr>
          <a:xfrm rot="-1954375">
            <a:off x="4681910" y="2172925"/>
            <a:ext cx="1529072" cy="35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"/>
          <p:cNvPicPr preferRelativeResize="0"/>
          <p:nvPr/>
        </p:nvPicPr>
        <p:blipFill rotWithShape="1">
          <a:blip r:embed="rId5">
            <a:alphaModFix/>
          </a:blip>
          <a:srcRect t="10647" r="79027" b="8687"/>
          <a:stretch/>
        </p:blipFill>
        <p:spPr>
          <a:xfrm rot="6088">
            <a:off x="10642727" y="367375"/>
            <a:ext cx="1694103" cy="843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" descr="Capture"/>
          <p:cNvSpPr/>
          <p:nvPr/>
        </p:nvSpPr>
        <p:spPr>
          <a:xfrm>
            <a:off x="7881918" y="1900421"/>
            <a:ext cx="935100" cy="871800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-25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" descr="Capture"/>
          <p:cNvSpPr/>
          <p:nvPr/>
        </p:nvSpPr>
        <p:spPr>
          <a:xfrm>
            <a:off x="13524599" y="3796370"/>
            <a:ext cx="935100" cy="871800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-25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" descr="Capture"/>
          <p:cNvSpPr/>
          <p:nvPr/>
        </p:nvSpPr>
        <p:spPr>
          <a:xfrm>
            <a:off x="4967934" y="3812522"/>
            <a:ext cx="935100" cy="871800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-25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" descr="Capture"/>
          <p:cNvSpPr/>
          <p:nvPr/>
        </p:nvSpPr>
        <p:spPr>
          <a:xfrm>
            <a:off x="10673675" y="5698472"/>
            <a:ext cx="935100" cy="871800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-25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" descr="Capture"/>
          <p:cNvSpPr/>
          <p:nvPr/>
        </p:nvSpPr>
        <p:spPr>
          <a:xfrm>
            <a:off x="13518372" y="6635295"/>
            <a:ext cx="935100" cy="871800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-25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" descr="Capture"/>
          <p:cNvSpPr/>
          <p:nvPr/>
        </p:nvSpPr>
        <p:spPr>
          <a:xfrm>
            <a:off x="9161019" y="9407303"/>
            <a:ext cx="935100" cy="871800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-25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" descr="Capture 1"/>
          <p:cNvSpPr/>
          <p:nvPr/>
        </p:nvSpPr>
        <p:spPr>
          <a:xfrm>
            <a:off x="2093615" y="1904502"/>
            <a:ext cx="941400" cy="893100"/>
          </a:xfrm>
          <a:prstGeom prst="flowChartConnector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" descr="Capture 1"/>
          <p:cNvSpPr/>
          <p:nvPr/>
        </p:nvSpPr>
        <p:spPr>
          <a:xfrm>
            <a:off x="13505100" y="2841325"/>
            <a:ext cx="941400" cy="893100"/>
          </a:xfrm>
          <a:prstGeom prst="flowChartConnector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" descr="Capture 1"/>
          <p:cNvSpPr/>
          <p:nvPr/>
        </p:nvSpPr>
        <p:spPr>
          <a:xfrm>
            <a:off x="4943762" y="5689478"/>
            <a:ext cx="941400" cy="893100"/>
          </a:xfrm>
          <a:prstGeom prst="flowChartConnector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" descr="Capture 1"/>
          <p:cNvSpPr/>
          <p:nvPr/>
        </p:nvSpPr>
        <p:spPr>
          <a:xfrm>
            <a:off x="687616" y="5700246"/>
            <a:ext cx="941400" cy="893100"/>
          </a:xfrm>
          <a:prstGeom prst="flowChartConnector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" descr="Capture 1"/>
          <p:cNvSpPr/>
          <p:nvPr/>
        </p:nvSpPr>
        <p:spPr>
          <a:xfrm>
            <a:off x="2120863" y="3788914"/>
            <a:ext cx="941400" cy="893100"/>
          </a:xfrm>
          <a:prstGeom prst="flowChartConnector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" descr="Capture 1"/>
          <p:cNvSpPr/>
          <p:nvPr/>
        </p:nvSpPr>
        <p:spPr>
          <a:xfrm>
            <a:off x="6366110" y="3799683"/>
            <a:ext cx="941400" cy="893100"/>
          </a:xfrm>
          <a:prstGeom prst="flowChartConnector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" descr="Capture 1"/>
          <p:cNvSpPr/>
          <p:nvPr/>
        </p:nvSpPr>
        <p:spPr>
          <a:xfrm>
            <a:off x="3466918" y="9479838"/>
            <a:ext cx="941400" cy="893100"/>
          </a:xfrm>
          <a:prstGeom prst="flowChartConnector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" descr="Capture 1"/>
          <p:cNvSpPr/>
          <p:nvPr/>
        </p:nvSpPr>
        <p:spPr>
          <a:xfrm>
            <a:off x="3488715" y="7611578"/>
            <a:ext cx="941400" cy="893100"/>
          </a:xfrm>
          <a:prstGeom prst="flowChartConnector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" descr="Capture 1"/>
          <p:cNvSpPr/>
          <p:nvPr/>
        </p:nvSpPr>
        <p:spPr>
          <a:xfrm>
            <a:off x="7783008" y="7573890"/>
            <a:ext cx="941400" cy="893100"/>
          </a:xfrm>
          <a:prstGeom prst="flowChartConnector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" descr="Capture 1"/>
          <p:cNvSpPr/>
          <p:nvPr/>
        </p:nvSpPr>
        <p:spPr>
          <a:xfrm>
            <a:off x="12060952" y="7568506"/>
            <a:ext cx="941400" cy="893100"/>
          </a:xfrm>
          <a:prstGeom prst="flowChartConnector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" descr="Capture 1"/>
          <p:cNvSpPr/>
          <p:nvPr/>
        </p:nvSpPr>
        <p:spPr>
          <a:xfrm>
            <a:off x="12050055" y="9382925"/>
            <a:ext cx="941400" cy="893100"/>
          </a:xfrm>
          <a:prstGeom prst="flowChartConnector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"/>
          <p:cNvSpPr txBox="1"/>
          <p:nvPr/>
        </p:nvSpPr>
        <p:spPr>
          <a:xfrm>
            <a:off x="6156500" y="1925166"/>
            <a:ext cx="1421700" cy="822300"/>
          </a:xfrm>
          <a:prstGeom prst="rect">
            <a:avLst/>
          </a:prstGeom>
          <a:solidFill>
            <a:srgbClr val="00A9A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FFFFF"/>
                </a:solidFill>
              </a:rPr>
              <a:t>Your enrollment is official, move ahead 2 spaces! </a:t>
            </a:r>
            <a:endParaRPr sz="1300">
              <a:solidFill>
                <a:srgbClr val="FFFFFF"/>
              </a:solidFill>
            </a:endParaRPr>
          </a:p>
        </p:txBody>
      </p:sp>
      <p:sp>
        <p:nvSpPr>
          <p:cNvPr id="137" name="Google Shape;137;p1"/>
          <p:cNvSpPr txBox="1"/>
          <p:nvPr/>
        </p:nvSpPr>
        <p:spPr>
          <a:xfrm>
            <a:off x="11761000" y="1911724"/>
            <a:ext cx="1549500" cy="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FFFFF"/>
                </a:solidFill>
              </a:rPr>
              <a:t>You’re adapting to the 20% off the job allowance - miss a go! </a:t>
            </a:r>
            <a:endParaRPr sz="1300">
              <a:solidFill>
                <a:srgbClr val="FFFFFF"/>
              </a:solidFill>
            </a:endParaRPr>
          </a:p>
        </p:txBody>
      </p:sp>
      <p:sp>
        <p:nvSpPr>
          <p:cNvPr id="138" name="Google Shape;138;p1"/>
          <p:cNvSpPr txBox="1"/>
          <p:nvPr/>
        </p:nvSpPr>
        <p:spPr>
          <a:xfrm>
            <a:off x="10406796" y="3683325"/>
            <a:ext cx="1481400" cy="11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You’ve produced a fantastic piece of evidence for your portfolio. Move ahead 1!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139" name="Google Shape;139;p1"/>
          <p:cNvSpPr txBox="1"/>
          <p:nvPr/>
        </p:nvSpPr>
        <p:spPr>
          <a:xfrm>
            <a:off x="427625" y="3779113"/>
            <a:ext cx="14724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You’re progressing ahead of schedule - Have an extra go!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140" name="Google Shape;140;p1"/>
          <p:cNvSpPr txBox="1"/>
          <p:nvPr/>
        </p:nvSpPr>
        <p:spPr>
          <a:xfrm>
            <a:off x="1793458" y="5576724"/>
            <a:ext cx="1549500" cy="11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You’ve fallen </a:t>
            </a:r>
            <a:endParaRPr sz="120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behind with your 20% off the job allowance - go back 2 spaces!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141" name="Google Shape;141;p1"/>
          <p:cNvSpPr txBox="1"/>
          <p:nvPr/>
        </p:nvSpPr>
        <p:spPr>
          <a:xfrm>
            <a:off x="8928563" y="5581150"/>
            <a:ext cx="1549500" cy="1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You miss a few training sessions due to work commitments - go back 2 spaces!</a:t>
            </a:r>
            <a:r>
              <a:rPr lang="en-GB" sz="1300">
                <a:solidFill>
                  <a:srgbClr val="FFFFFF"/>
                </a:solidFill>
              </a:rPr>
              <a:t> </a:t>
            </a:r>
            <a:endParaRPr sz="1300">
              <a:solidFill>
                <a:srgbClr val="FFFFFF"/>
              </a:solidFill>
            </a:endParaRPr>
          </a:p>
        </p:txBody>
      </p:sp>
      <p:sp>
        <p:nvSpPr>
          <p:cNvPr id="142" name="Google Shape;142;p1"/>
          <p:cNvSpPr txBox="1"/>
          <p:nvPr/>
        </p:nvSpPr>
        <p:spPr>
          <a:xfrm>
            <a:off x="6067075" y="7526325"/>
            <a:ext cx="1524000" cy="11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FFFFF"/>
                </a:solidFill>
              </a:rPr>
              <a:t>You’re approaching Gateway - miss a go to prep! </a:t>
            </a:r>
            <a:endParaRPr sz="1300">
              <a:solidFill>
                <a:srgbClr val="FFFFFF"/>
              </a:solidFill>
            </a:endParaRPr>
          </a:p>
        </p:txBody>
      </p:sp>
      <p:sp>
        <p:nvSpPr>
          <p:cNvPr id="143" name="Google Shape;143;p1"/>
          <p:cNvSpPr txBox="1"/>
          <p:nvPr/>
        </p:nvSpPr>
        <p:spPr>
          <a:xfrm>
            <a:off x="4628163" y="9476100"/>
            <a:ext cx="1481700" cy="8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FFFFF"/>
                </a:solidFill>
              </a:rPr>
              <a:t>You’ve completed your EPA! Move ahead 1 space</a:t>
            </a:r>
            <a:endParaRPr sz="1300">
              <a:solidFill>
                <a:srgbClr val="FFFFFF"/>
              </a:solidFill>
            </a:endParaRPr>
          </a:p>
        </p:txBody>
      </p:sp>
      <p:sp>
        <p:nvSpPr>
          <p:cNvPr id="144" name="Google Shape;144;p1"/>
          <p:cNvSpPr txBox="1"/>
          <p:nvPr/>
        </p:nvSpPr>
        <p:spPr>
          <a:xfrm>
            <a:off x="418425" y="8508500"/>
            <a:ext cx="1524000" cy="11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FFFFF"/>
                </a:solidFill>
              </a:rPr>
              <a:t>Your EPA date has been set. Move ahead 2 spaces! </a:t>
            </a:r>
            <a:endParaRPr sz="1300">
              <a:solidFill>
                <a:srgbClr val="FFFFFF"/>
              </a:solidFill>
            </a:endParaRPr>
          </a:p>
        </p:txBody>
      </p:sp>
      <p:pic>
        <p:nvPicPr>
          <p:cNvPr id="145" name="Google Shape;145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313050" y="1845475"/>
            <a:ext cx="1421700" cy="101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421800" y="1843463"/>
            <a:ext cx="1421700" cy="101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99950" y="3736963"/>
            <a:ext cx="1421700" cy="101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71462" y="5630363"/>
            <a:ext cx="1421700" cy="101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265125" y="5630363"/>
            <a:ext cx="1421700" cy="101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412100" y="7512300"/>
            <a:ext cx="1421700" cy="101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06400" y="7523613"/>
            <a:ext cx="1421700" cy="101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2475" y="9466838"/>
            <a:ext cx="1421700" cy="101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82437" y="9363538"/>
            <a:ext cx="1421700" cy="101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e27491502_0_0"/>
          <p:cNvSpPr txBox="1"/>
          <p:nvPr/>
        </p:nvSpPr>
        <p:spPr>
          <a:xfrm>
            <a:off x="494700" y="69632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222222"/>
                </a:solidFill>
                <a:highlight>
                  <a:srgbClr val="FFFFFF"/>
                </a:highlight>
              </a:rPr>
              <a:t>How many people were participating in an apprenticeship in England in academic year 2018/19?</a:t>
            </a:r>
            <a:endParaRPr sz="12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AutoNum type="alphaUcPeriod"/>
            </a:pPr>
            <a:r>
              <a:rPr lang="en-GB" sz="1200">
                <a:solidFill>
                  <a:srgbClr val="222222"/>
                </a:solidFill>
                <a:highlight>
                  <a:srgbClr val="FFFFFF"/>
                </a:highlight>
              </a:rPr>
              <a:t>642,000</a:t>
            </a:r>
            <a:endParaRPr sz="12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AutoNum type="alphaUcPeriod"/>
            </a:pPr>
            <a:r>
              <a:rPr lang="en-GB" sz="1200" b="1">
                <a:solidFill>
                  <a:srgbClr val="222222"/>
                </a:solidFill>
                <a:highlight>
                  <a:srgbClr val="FFFF00"/>
                </a:highlight>
              </a:rPr>
              <a:t>742.000</a:t>
            </a:r>
            <a:endParaRPr sz="1200" b="1">
              <a:solidFill>
                <a:srgbClr val="222222"/>
              </a:solidFill>
              <a:highlight>
                <a:srgbClr val="FFFF00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AutoNum type="alphaUcPeriod"/>
            </a:pPr>
            <a:r>
              <a:rPr lang="en-GB" sz="1200">
                <a:solidFill>
                  <a:srgbClr val="222222"/>
                </a:solidFill>
                <a:highlight>
                  <a:srgbClr val="FFFFFF"/>
                </a:highlight>
              </a:rPr>
              <a:t>542,000</a:t>
            </a:r>
            <a:endParaRPr sz="1100">
              <a:highlight>
                <a:srgbClr val="FFFF00"/>
              </a:highlight>
            </a:endParaRPr>
          </a:p>
        </p:txBody>
      </p:sp>
      <p:sp>
        <p:nvSpPr>
          <p:cNvPr id="159" name="Google Shape;159;g6e27491502_0_0"/>
          <p:cNvSpPr txBox="1"/>
          <p:nvPr/>
        </p:nvSpPr>
        <p:spPr>
          <a:xfrm>
            <a:off x="3555950" y="69632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222222"/>
                </a:solidFill>
                <a:highlight>
                  <a:srgbClr val="FFFFFF"/>
                </a:highlight>
              </a:rPr>
              <a:t>How many apprenticeship starts were there in England in academic year 2018/2019?</a:t>
            </a:r>
            <a:endParaRPr sz="12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AutoNum type="alphaUcPeriod"/>
            </a:pPr>
            <a:r>
              <a:rPr lang="en-GB" sz="1200" b="1">
                <a:solidFill>
                  <a:srgbClr val="222222"/>
                </a:solidFill>
                <a:highlight>
                  <a:srgbClr val="FFFF00"/>
                </a:highlight>
              </a:rPr>
              <a:t>393,400</a:t>
            </a:r>
            <a:endParaRPr sz="1200" b="1">
              <a:solidFill>
                <a:srgbClr val="222222"/>
              </a:solidFill>
              <a:highlight>
                <a:srgbClr val="FFFF00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AutoNum type="alphaUcPeriod"/>
            </a:pPr>
            <a:r>
              <a:rPr lang="en-GB" sz="1200">
                <a:solidFill>
                  <a:srgbClr val="222222"/>
                </a:solidFill>
                <a:highlight>
                  <a:srgbClr val="FFFFFF"/>
                </a:highlight>
              </a:rPr>
              <a:t>293,400</a:t>
            </a:r>
            <a:endParaRPr sz="12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AutoNum type="alphaUcPeriod"/>
            </a:pPr>
            <a:r>
              <a:rPr lang="en-GB" sz="1200">
                <a:solidFill>
                  <a:srgbClr val="222222"/>
                </a:solidFill>
                <a:highlight>
                  <a:srgbClr val="FFFFFF"/>
                </a:highlight>
              </a:rPr>
              <a:t>593,400</a:t>
            </a:r>
            <a:endParaRPr sz="1100">
              <a:highlight>
                <a:srgbClr val="FFFF00"/>
              </a:highlight>
            </a:endParaRPr>
          </a:p>
        </p:txBody>
      </p:sp>
      <p:sp>
        <p:nvSpPr>
          <p:cNvPr id="160" name="Google Shape;160;g6e27491502_0_0"/>
          <p:cNvSpPr txBox="1"/>
          <p:nvPr/>
        </p:nvSpPr>
        <p:spPr>
          <a:xfrm>
            <a:off x="6617200" y="69632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222222"/>
                </a:solidFill>
                <a:highlight>
                  <a:srgbClr val="FFFFFF"/>
                </a:highlight>
              </a:rPr>
              <a:t>How many apprenticeship achievements were there in England in academic year 2018/2019?</a:t>
            </a:r>
            <a:endParaRPr sz="12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AutoNum type="alphaUcPeriod"/>
            </a:pPr>
            <a:r>
              <a:rPr lang="en-GB" sz="1200" b="1">
                <a:solidFill>
                  <a:srgbClr val="222222"/>
                </a:solidFill>
                <a:highlight>
                  <a:srgbClr val="FFFF00"/>
                </a:highlight>
              </a:rPr>
              <a:t>185,100</a:t>
            </a:r>
            <a:r>
              <a:rPr lang="en-GB" sz="1200">
                <a:solidFill>
                  <a:srgbClr val="222222"/>
                </a:solidFill>
                <a:highlight>
                  <a:srgbClr val="FFFF00"/>
                </a:highlight>
              </a:rPr>
              <a:t> </a:t>
            </a:r>
            <a:endParaRPr sz="1200">
              <a:solidFill>
                <a:srgbClr val="222222"/>
              </a:solidFill>
              <a:highlight>
                <a:srgbClr val="FFFF00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AutoNum type="alphaUcPeriod"/>
            </a:pPr>
            <a:r>
              <a:rPr lang="en-GB" sz="1200">
                <a:solidFill>
                  <a:srgbClr val="222222"/>
                </a:solidFill>
                <a:highlight>
                  <a:srgbClr val="FFFFFF"/>
                </a:highlight>
              </a:rPr>
              <a:t>285,100</a:t>
            </a:r>
            <a:endParaRPr sz="12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200"/>
              <a:buAutoNum type="alphaUcPeriod"/>
            </a:pPr>
            <a:r>
              <a:rPr lang="en-GB" sz="1200">
                <a:solidFill>
                  <a:srgbClr val="222222"/>
                </a:solidFill>
                <a:highlight>
                  <a:srgbClr val="FFFFFF"/>
                </a:highlight>
              </a:rPr>
              <a:t>85,000</a:t>
            </a:r>
            <a:endParaRPr sz="1100"/>
          </a:p>
        </p:txBody>
      </p:sp>
      <p:sp>
        <p:nvSpPr>
          <p:cNvPr id="161" name="Google Shape;161;g6e27491502_0_0"/>
          <p:cNvSpPr txBox="1"/>
          <p:nvPr/>
        </p:nvSpPr>
        <p:spPr>
          <a:xfrm>
            <a:off x="9678450" y="69632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highlight>
                  <a:srgbClr val="FFFFFF"/>
                </a:highlight>
              </a:rPr>
              <a:t>The National Living Wage must be paid to employees at what age and older except for those who are in the first year of their apprenticeship? </a:t>
            </a:r>
            <a:endParaRPr sz="1200"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UcPeriod"/>
            </a:pPr>
            <a:r>
              <a:rPr lang="en-GB" sz="1200">
                <a:highlight>
                  <a:srgbClr val="FFFFFF"/>
                </a:highlight>
              </a:rPr>
              <a:t>19</a:t>
            </a:r>
            <a:endParaRPr sz="1200"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UcPeriod"/>
            </a:pPr>
            <a:r>
              <a:rPr lang="en-GB" sz="1200">
                <a:highlight>
                  <a:srgbClr val="FFFFFF"/>
                </a:highlight>
              </a:rPr>
              <a:t>21</a:t>
            </a:r>
            <a:endParaRPr sz="1200"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UcPeriod"/>
            </a:pPr>
            <a:r>
              <a:rPr lang="en-GB" sz="1200" b="1">
                <a:highlight>
                  <a:srgbClr val="FFFF00"/>
                </a:highlight>
              </a:rPr>
              <a:t>25</a:t>
            </a:r>
            <a:endParaRPr sz="1200">
              <a:highlight>
                <a:srgbClr val="FFFF00"/>
              </a:highlight>
            </a:endParaRPr>
          </a:p>
        </p:txBody>
      </p:sp>
      <p:sp>
        <p:nvSpPr>
          <p:cNvPr id="162" name="Google Shape;162;g6e27491502_0_0"/>
          <p:cNvSpPr txBox="1"/>
          <p:nvPr/>
        </p:nvSpPr>
        <p:spPr>
          <a:xfrm>
            <a:off x="494700" y="289280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The NMW rates will apply to workers aged below what age or in their first year of an apprenticeship?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 b="1">
                <a:solidFill>
                  <a:schemeClr val="dk1"/>
                </a:solidFill>
                <a:highlight>
                  <a:srgbClr val="FFFF00"/>
                </a:highlight>
              </a:rPr>
              <a:t>25</a:t>
            </a:r>
            <a:endParaRPr sz="1200" b="1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19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21</a:t>
            </a:r>
            <a:endParaRPr sz="1100"/>
          </a:p>
        </p:txBody>
      </p:sp>
      <p:sp>
        <p:nvSpPr>
          <p:cNvPr id="163" name="Google Shape;163;g6e27491502_0_0"/>
          <p:cNvSpPr txBox="1"/>
          <p:nvPr/>
        </p:nvSpPr>
        <p:spPr>
          <a:xfrm>
            <a:off x="3555950" y="289280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Is an apprenticeship a real job?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 b="1">
                <a:solidFill>
                  <a:schemeClr val="dk1"/>
                </a:solidFill>
                <a:highlight>
                  <a:srgbClr val="FFFF00"/>
                </a:highlight>
              </a:rPr>
              <a:t>Y</a:t>
            </a:r>
            <a:endParaRPr sz="1200" b="1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N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Sometimes</a:t>
            </a:r>
            <a:endParaRPr sz="1100"/>
          </a:p>
        </p:txBody>
      </p:sp>
      <p:sp>
        <p:nvSpPr>
          <p:cNvPr id="164" name="Google Shape;164;g6e27491502_0_0"/>
          <p:cNvSpPr txBox="1"/>
          <p:nvPr/>
        </p:nvSpPr>
        <p:spPr>
          <a:xfrm>
            <a:off x="6617200" y="289280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Does an apprentice receive holiday pay?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 b="1">
                <a:solidFill>
                  <a:schemeClr val="dk1"/>
                </a:solidFill>
                <a:highlight>
                  <a:srgbClr val="FFFF00"/>
                </a:highlight>
              </a:rPr>
              <a:t>Yes</a:t>
            </a:r>
            <a:endParaRPr sz="1200" b="1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No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After 6 months</a:t>
            </a:r>
            <a:endParaRPr/>
          </a:p>
        </p:txBody>
      </p:sp>
      <p:sp>
        <p:nvSpPr>
          <p:cNvPr id="165" name="Google Shape;165;g6e27491502_0_0"/>
          <p:cNvSpPr txBox="1"/>
          <p:nvPr/>
        </p:nvSpPr>
        <p:spPr>
          <a:xfrm>
            <a:off x="9678450" y="289280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What is the minimum holiday pay received by an apprentice?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 b="1">
                <a:solidFill>
                  <a:schemeClr val="dk1"/>
                </a:solidFill>
                <a:highlight>
                  <a:srgbClr val="FFFF00"/>
                </a:highlight>
              </a:rPr>
              <a:t>20 days plus Bank holiday</a:t>
            </a:r>
            <a:endParaRPr sz="1200" b="1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28 days plus bank holiday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14 days plus bank holiday</a:t>
            </a:r>
            <a:endParaRPr sz="1100"/>
          </a:p>
        </p:txBody>
      </p:sp>
      <p:sp>
        <p:nvSpPr>
          <p:cNvPr id="166" name="Google Shape;166;g6e27491502_0_0"/>
          <p:cNvSpPr txBox="1"/>
          <p:nvPr/>
        </p:nvSpPr>
        <p:spPr>
          <a:xfrm>
            <a:off x="494700" y="508927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What of these can’t you study as an apprentice?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 b="1">
                <a:solidFill>
                  <a:schemeClr val="dk1"/>
                </a:solidFill>
                <a:highlight>
                  <a:srgbClr val="FFFF00"/>
                </a:highlight>
              </a:rPr>
              <a:t>Clock maker</a:t>
            </a:r>
            <a:endParaRPr sz="1200" b="1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Paramedic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Solicitor</a:t>
            </a:r>
            <a:endParaRPr sz="1100">
              <a:highlight>
                <a:srgbClr val="FFFF00"/>
              </a:highlight>
            </a:endParaRPr>
          </a:p>
        </p:txBody>
      </p:sp>
      <p:sp>
        <p:nvSpPr>
          <p:cNvPr id="167" name="Google Shape;167;g6e27491502_0_0"/>
          <p:cNvSpPr txBox="1"/>
          <p:nvPr/>
        </p:nvSpPr>
        <p:spPr>
          <a:xfrm>
            <a:off x="3555950" y="508927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How many apprenticeships are listed each month on the governments Find an Apprentice site?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20,000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 b="1">
                <a:solidFill>
                  <a:schemeClr val="dk1"/>
                </a:solidFill>
                <a:highlight>
                  <a:srgbClr val="FFFF00"/>
                </a:highlight>
              </a:rPr>
              <a:t>23,000</a:t>
            </a:r>
            <a:endParaRPr sz="1200" b="1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24,000</a:t>
            </a:r>
            <a:endParaRPr sz="1100"/>
          </a:p>
        </p:txBody>
      </p:sp>
      <p:sp>
        <p:nvSpPr>
          <p:cNvPr id="168" name="Google Shape;168;g6e27491502_0_0"/>
          <p:cNvSpPr txBox="1"/>
          <p:nvPr/>
        </p:nvSpPr>
        <p:spPr>
          <a:xfrm>
            <a:off x="6617200" y="508927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Max age you can be to start an apprenticeship?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18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24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 b="1">
                <a:solidFill>
                  <a:schemeClr val="dk1"/>
                </a:solidFill>
                <a:highlight>
                  <a:srgbClr val="FFFF00"/>
                </a:highlight>
              </a:rPr>
              <a:t>No upper age limit</a:t>
            </a:r>
            <a:endParaRPr sz="1100" b="1">
              <a:highlight>
                <a:srgbClr val="FFFF00"/>
              </a:highlight>
            </a:endParaRPr>
          </a:p>
        </p:txBody>
      </p:sp>
      <p:sp>
        <p:nvSpPr>
          <p:cNvPr id="169" name="Google Shape;169;g6e27491502_0_0"/>
          <p:cNvSpPr txBox="1"/>
          <p:nvPr/>
        </p:nvSpPr>
        <p:spPr>
          <a:xfrm>
            <a:off x="9678450" y="508927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  <a:highlight>
                  <a:srgbClr val="FFFFFF"/>
                </a:highlight>
              </a:rPr>
              <a:t>Can graduates become an apprentice?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298450" algn="l" rtl="0">
              <a:lnSpc>
                <a:spcPct val="109615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UcPeriod"/>
            </a:pPr>
            <a:r>
              <a:rPr lang="en-GB" sz="1100">
                <a:solidFill>
                  <a:schemeClr val="dk1"/>
                </a:solidFill>
                <a:highlight>
                  <a:srgbClr val="FFFFFF"/>
                </a:highlight>
              </a:rPr>
              <a:t>No - because the government has already part-funded their degree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298450" algn="l" rtl="0">
              <a:lnSpc>
                <a:spcPct val="10961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UcPeriod"/>
            </a:pPr>
            <a:r>
              <a:rPr lang="en-GB" sz="1100">
                <a:solidFill>
                  <a:schemeClr val="dk1"/>
                </a:solidFill>
                <a:highlight>
                  <a:srgbClr val="FFFFFF"/>
                </a:highlight>
              </a:rPr>
              <a:t>Sometimes - it depends which university they attended</a:t>
            </a:r>
            <a:endParaRPr sz="11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298450" algn="l" rtl="0">
              <a:lnSpc>
                <a:spcPct val="10961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UcPeriod"/>
            </a:pPr>
            <a:r>
              <a:rPr lang="en-GB" sz="1100" b="1">
                <a:solidFill>
                  <a:schemeClr val="dk1"/>
                </a:solidFill>
                <a:highlight>
                  <a:srgbClr val="FFFF00"/>
                </a:highlight>
              </a:rPr>
              <a:t>Yes as long as it is a higher level or a different subject</a:t>
            </a:r>
            <a:endParaRPr sz="1100" b="1">
              <a:highlight>
                <a:srgbClr val="FFFF00"/>
              </a:highlight>
            </a:endParaRPr>
          </a:p>
        </p:txBody>
      </p:sp>
      <p:sp>
        <p:nvSpPr>
          <p:cNvPr id="170" name="Google Shape;170;g6e27491502_0_0"/>
          <p:cNvSpPr txBox="1"/>
          <p:nvPr/>
        </p:nvSpPr>
        <p:spPr>
          <a:xfrm>
            <a:off x="494700" y="713975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What is the current highest maximum price cap on an apprenticeship?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3,000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12,000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 b="1">
                <a:solidFill>
                  <a:schemeClr val="dk1"/>
                </a:solidFill>
                <a:highlight>
                  <a:srgbClr val="FFFF00"/>
                </a:highlight>
              </a:rPr>
              <a:t>27,000</a:t>
            </a:r>
            <a:endParaRPr b="1">
              <a:highlight>
                <a:srgbClr val="FFFF00"/>
              </a:highlight>
            </a:endParaRPr>
          </a:p>
        </p:txBody>
      </p:sp>
      <p:sp>
        <p:nvSpPr>
          <p:cNvPr id="171" name="Google Shape;171;g6e27491502_0_0"/>
          <p:cNvSpPr txBox="1"/>
          <p:nvPr/>
        </p:nvSpPr>
        <p:spPr>
          <a:xfrm>
            <a:off x="3555950" y="713975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50">
                <a:solidFill>
                  <a:schemeClr val="dk1"/>
                </a:solidFill>
                <a:highlight>
                  <a:srgbClr val="FFFFFF"/>
                </a:highlight>
              </a:rPr>
              <a:t>What incentive is there for employing an apprentice under the age of 25?</a:t>
            </a: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295275" algn="l" rtl="0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050"/>
              <a:buAutoNum type="alphaUcPeriod"/>
            </a:pPr>
            <a:r>
              <a:rPr lang="en-GB" sz="1050">
                <a:solidFill>
                  <a:schemeClr val="dk1"/>
                </a:solidFill>
                <a:highlight>
                  <a:srgbClr val="FFFF00"/>
                </a:highlight>
              </a:rPr>
              <a:t>No NI contributions for the apprentice</a:t>
            </a:r>
            <a:endParaRPr sz="105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457200" lvl="0" indent="-2952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AutoNum type="alphaUcPeriod"/>
            </a:pPr>
            <a:r>
              <a:rPr lang="en-GB" sz="1050">
                <a:solidFill>
                  <a:schemeClr val="dk1"/>
                </a:solidFill>
                <a:highlight>
                  <a:srgbClr val="FFFFFF"/>
                </a:highlight>
              </a:rPr>
              <a:t>The apprentice has their travel paid for by the government</a:t>
            </a: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2952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AutoNum type="alphaUcPeriod"/>
            </a:pPr>
            <a:r>
              <a:rPr lang="en-GB" sz="1050">
                <a:solidFill>
                  <a:schemeClr val="dk1"/>
                </a:solidFill>
                <a:highlight>
                  <a:srgbClr val="FFFFFF"/>
                </a:highlight>
              </a:rPr>
              <a:t>The employer can access local government grant funding to help with wages</a:t>
            </a:r>
            <a:endParaRPr sz="1050"/>
          </a:p>
        </p:txBody>
      </p:sp>
      <p:sp>
        <p:nvSpPr>
          <p:cNvPr id="172" name="Google Shape;172;g6e27491502_0_0"/>
          <p:cNvSpPr txBox="1"/>
          <p:nvPr/>
        </p:nvSpPr>
        <p:spPr>
          <a:xfrm>
            <a:off x="6617200" y="713975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The number of starts on apprenticeship standards increased by what number between 2017/18 and 2018/19 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62,000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 b="1">
                <a:solidFill>
                  <a:schemeClr val="dk1"/>
                </a:solidFill>
                <a:highlight>
                  <a:srgbClr val="FFFF00"/>
                </a:highlight>
              </a:rPr>
              <a:t>84,000</a:t>
            </a:r>
            <a:endParaRPr sz="1200" b="1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lphaUcPeriod"/>
            </a:pPr>
            <a:r>
              <a:rPr lang="en-GB" sz="1200">
                <a:solidFill>
                  <a:schemeClr val="dk1"/>
                </a:solidFill>
                <a:highlight>
                  <a:srgbClr val="FFFFFF"/>
                </a:highlight>
              </a:rPr>
              <a:t>27,000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173" name="Google Shape;173;g6e27491502_0_0"/>
          <p:cNvSpPr txBox="1"/>
          <p:nvPr/>
        </p:nvSpPr>
        <p:spPr>
          <a:xfrm>
            <a:off x="9678450" y="713975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50">
                <a:solidFill>
                  <a:schemeClr val="dk1"/>
                </a:solidFill>
                <a:highlight>
                  <a:srgbClr val="FFFFFF"/>
                </a:highlight>
              </a:rPr>
              <a:t>Public sector bodies in England with 250 or more staff have a target to employ an average of at least what per cent of their staff as new apprentice starts over the period 1 April 2017 to 31 March 2021.</a:t>
            </a: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-2952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050"/>
              <a:buAutoNum type="alphaUcPeriod"/>
            </a:pPr>
            <a:r>
              <a:rPr lang="en-GB" sz="1050">
                <a:solidFill>
                  <a:srgbClr val="444444"/>
                </a:solidFill>
                <a:highlight>
                  <a:srgbClr val="FFFFFF"/>
                </a:highlight>
              </a:rPr>
              <a:t>5%</a:t>
            </a:r>
            <a:endParaRPr sz="105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457200" lvl="0" indent="-2952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050"/>
              <a:buAutoNum type="alphaUcPeriod"/>
            </a:pPr>
            <a:r>
              <a:rPr lang="en-GB" sz="1050" b="1">
                <a:solidFill>
                  <a:srgbClr val="444444"/>
                </a:solidFill>
                <a:highlight>
                  <a:srgbClr val="FFFF00"/>
                </a:highlight>
              </a:rPr>
              <a:t>2.3%</a:t>
            </a:r>
            <a:endParaRPr sz="1050" b="1">
              <a:solidFill>
                <a:srgbClr val="444444"/>
              </a:solidFill>
              <a:highlight>
                <a:srgbClr val="FFFF00"/>
              </a:highlight>
            </a:endParaRPr>
          </a:p>
          <a:p>
            <a:pPr marL="457200" lvl="0" indent="-2952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050"/>
              <a:buAutoNum type="alphaUcPeriod"/>
            </a:pPr>
            <a:r>
              <a:rPr lang="en-GB" sz="1050">
                <a:solidFill>
                  <a:srgbClr val="444444"/>
                </a:solidFill>
                <a:highlight>
                  <a:srgbClr val="FFFFFF"/>
                </a:highlight>
              </a:rPr>
              <a:t>4%</a:t>
            </a:r>
            <a:endParaRPr sz="105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"/>
          <p:cNvSpPr txBox="1"/>
          <p:nvPr/>
        </p:nvSpPr>
        <p:spPr>
          <a:xfrm>
            <a:off x="494700" y="69632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government received back £79 million</a:t>
            </a:r>
            <a:r>
              <a:rPr lang="en-GB" sz="1100"/>
              <a:t> </a:t>
            </a: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unspent apprenticeship levy.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True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False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7"/>
          <p:cNvSpPr txBox="1"/>
          <p:nvPr/>
        </p:nvSpPr>
        <p:spPr>
          <a:xfrm>
            <a:off x="3555950" y="69632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government had a target of 3 million apprentices by 2020?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True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False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"/>
          <p:cNvSpPr txBox="1"/>
          <p:nvPr/>
        </p:nvSpPr>
        <p:spPr>
          <a:xfrm>
            <a:off x="6617200" y="69632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Research shows that levy spending employers are using 80% of the levy, despite the government's initial target being only 60%?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True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False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7"/>
          <p:cNvSpPr txBox="1"/>
          <p:nvPr/>
        </p:nvSpPr>
        <p:spPr>
          <a:xfrm>
            <a:off x="9678450" y="69632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Apprenticeship are only accessible for those aged between 16 - 60 years of age?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True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False 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(There is no upper age cap on apprenticeships) 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7"/>
          <p:cNvSpPr txBox="1"/>
          <p:nvPr/>
        </p:nvSpPr>
        <p:spPr>
          <a:xfrm>
            <a:off x="494700" y="289280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RSPCA Apprentice pay scale is 19% lower than the RSPCA salary scale?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False 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(It’s 17%) 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7"/>
          <p:cNvSpPr txBox="1"/>
          <p:nvPr/>
        </p:nvSpPr>
        <p:spPr>
          <a:xfrm>
            <a:off x="3555950" y="289280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word ‘apprentice’ dates back to 1563?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True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False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"/>
          <p:cNvSpPr txBox="1"/>
          <p:nvPr/>
        </p:nvSpPr>
        <p:spPr>
          <a:xfrm>
            <a:off x="6617200" y="289280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 apprentice back in Elizabethan age would start their apprenticeship as young as 10 years old…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True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False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7"/>
          <p:cNvSpPr txBox="1"/>
          <p:nvPr/>
        </p:nvSpPr>
        <p:spPr>
          <a:xfrm>
            <a:off x="9678450" y="289280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is possible to complete an apprenticeship as an abattoir worker…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True 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False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7"/>
          <p:cNvSpPr txBox="1"/>
          <p:nvPr/>
        </p:nvSpPr>
        <p:spPr>
          <a:xfrm>
            <a:off x="494700" y="508927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April 2017 large employers will pay an apprenticeship levy set at 0.5% of the employers pay bill.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False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(It is set at 0.5% of the employers paybill for those with a paybill larger than £3million) 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"/>
          <p:cNvSpPr txBox="1"/>
          <p:nvPr/>
        </p:nvSpPr>
        <p:spPr>
          <a:xfrm>
            <a:off x="3555950" y="508927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first new apprenticeship standard was approved for use in November 2015?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Ture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False 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(It was November 2014) 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7"/>
          <p:cNvSpPr txBox="1"/>
          <p:nvPr/>
        </p:nvSpPr>
        <p:spPr>
          <a:xfrm>
            <a:off x="6617200" y="508927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Modern apprenticeships were launched in 2008…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AutoNum type="alphaLcParenR"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False 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(Modern apprenticeship were launched in 1994 and fully up and running by 1995) </a:t>
            </a:r>
            <a:endParaRPr sz="1100" b="0" i="0" u="none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7"/>
          <p:cNvSpPr txBox="1"/>
          <p:nvPr/>
        </p:nvSpPr>
        <p:spPr>
          <a:xfrm>
            <a:off x="9678450" y="5089275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7"/>
          <p:cNvSpPr txBox="1"/>
          <p:nvPr/>
        </p:nvSpPr>
        <p:spPr>
          <a:xfrm>
            <a:off x="494700" y="713975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"/>
          <p:cNvSpPr txBox="1"/>
          <p:nvPr/>
        </p:nvSpPr>
        <p:spPr>
          <a:xfrm>
            <a:off x="3555950" y="713975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7"/>
          <p:cNvSpPr txBox="1"/>
          <p:nvPr/>
        </p:nvSpPr>
        <p:spPr>
          <a:xfrm>
            <a:off x="6617200" y="713975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7"/>
          <p:cNvSpPr txBox="1"/>
          <p:nvPr/>
        </p:nvSpPr>
        <p:spPr>
          <a:xfrm>
            <a:off x="9678450" y="7139750"/>
            <a:ext cx="2852700" cy="172950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6"/>
          <p:cNvSpPr txBox="1"/>
          <p:nvPr/>
        </p:nvSpPr>
        <p:spPr>
          <a:xfrm>
            <a:off x="910000" y="3606200"/>
            <a:ext cx="954600" cy="7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" name="Google Shape;19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6675" y="206320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06320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30025" y="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53350" y="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6675" y="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12640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30025" y="206320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53350" y="206320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6675" y="618960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71775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30025" y="412640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53350" y="412640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6675" y="412640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134975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30025" y="618960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53350" y="618960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53350" y="8134975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6675" y="8134975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080350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30025" y="8134975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30025" y="10198175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53350" y="10198175"/>
            <a:ext cx="4576674" cy="206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6675" y="10080350"/>
            <a:ext cx="4576674" cy="206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709</Words>
  <Application>Microsoft Office PowerPoint</Application>
  <PresentationFormat>Custom</PresentationFormat>
  <Paragraphs>143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Pacifico</vt:lpstr>
      <vt:lpstr>Simple Light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Clare Frost</dc:creator>
  <cp:lastModifiedBy>Jayne Boyd</cp:lastModifiedBy>
  <cp:revision>1</cp:revision>
  <dcterms:modified xsi:type="dcterms:W3CDTF">2020-02-04T08:27:08Z</dcterms:modified>
</cp:coreProperties>
</file>